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6" r:id="rId2"/>
    <p:sldMasterId id="2147483808" r:id="rId3"/>
    <p:sldMasterId id="2147483796" r:id="rId4"/>
  </p:sldMasterIdLst>
  <p:notesMasterIdLst>
    <p:notesMasterId r:id="rId10"/>
  </p:notesMasterIdLst>
  <p:handoutMasterIdLst>
    <p:handoutMasterId r:id="rId11"/>
  </p:handoutMasterIdLst>
  <p:sldIdLst>
    <p:sldId id="341" r:id="rId5"/>
    <p:sldId id="369" r:id="rId6"/>
    <p:sldId id="367" r:id="rId7"/>
    <p:sldId id="368" r:id="rId8"/>
    <p:sldId id="366" r:id="rId9"/>
  </p:sldIdLst>
  <p:sldSz cx="9144000" cy="6858000" type="screen4x3"/>
  <p:notesSz cx="6794500" cy="99314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Tekijä" initials="T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67314" autoAdjust="0"/>
  </p:normalViewPr>
  <p:slideViewPr>
    <p:cSldViewPr>
      <p:cViewPr>
        <p:scale>
          <a:sx n="90" d="100"/>
          <a:sy n="90" d="100"/>
        </p:scale>
        <p:origin x="-3114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1434" y="-7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486" y="0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07BF90-6B3E-4306-8E75-A52BE0801B0D}" type="datetimeFigureOut">
              <a:rPr lang="fi-FI"/>
              <a:pPr>
                <a:defRPr/>
              </a:pPr>
              <a:t>7.3.2013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766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486" y="9432766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6A9A18-752A-4E85-9FD8-5533FEE7D0D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6549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486" y="0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545CDA5-8C72-40FF-8D46-AB394C84D73E}" type="datetimeFigureOut">
              <a:rPr lang="fi-FI"/>
              <a:pPr>
                <a:defRPr/>
              </a:pPr>
              <a:t>7.3.2013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2" tIns="46136" rIns="92272" bIns="46136" rtlCol="0" anchor="ctr"/>
          <a:lstStyle/>
          <a:p>
            <a:pPr lvl="0"/>
            <a:endParaRPr lang="fi-FI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100" y="4717972"/>
            <a:ext cx="5434301" cy="4468654"/>
          </a:xfrm>
          <a:prstGeom prst="rect">
            <a:avLst/>
          </a:prstGeom>
        </p:spPr>
        <p:txBody>
          <a:bodyPr vert="horz" lIns="92272" tIns="46136" rIns="92272" bIns="46136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fi-FI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486" y="9432766"/>
            <a:ext cx="2944392" cy="497047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66E6BFF-0756-402F-BCEF-5EF562A8253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4527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400" b="1" i="0" baseline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Jos luokitusta ei ole tiedossa projektia aloitettaessa niin tarvittavat vaatimukset eivät toteudu 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jälkeenpäin asioiden lisääminen voi olla mahdotonta tai kallista.</a:t>
            </a:r>
            <a:endParaRPr lang="fi-FI" sz="1400" i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endParaRPr lang="fi-FI" b="1" i="0" dirty="0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6F9AD5-E77D-4B1D-B0B5-B69A9A2A3EB3}" type="slidenum">
              <a:rPr lang="fi-FI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400" b="1" i="0" baseline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Jos luokitusta ei ole tiedossa projektia aloitettaessa niin tarvittavat vaatimukset eivät toteudu 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jälkeenpäin asioiden lisääminen voi olla mahdotonta tai kallista.</a:t>
            </a:r>
            <a:endParaRPr lang="fi-FI" sz="1400" i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endParaRPr lang="fi-FI" b="1" i="0" dirty="0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6F9AD5-E77D-4B1D-B0B5-B69A9A2A3EB3}" type="slidenum">
              <a:rPr lang="fi-FI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i-FI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400" b="1" i="0" baseline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Jos luokitusta ei ole tiedossa projektia aloitettaessa niin tarvittavat vaatimukset eivät toteudu 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jälkeenpäin asioiden lisääminen voi olla mahdotonta tai kallista.</a:t>
            </a:r>
            <a:endParaRPr lang="fi-FI" sz="1400" i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endParaRPr lang="fi-FI" b="1" i="0" dirty="0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6F9AD5-E77D-4B1D-B0B5-B69A9A2A3EB3}" type="slidenum">
              <a:rPr lang="fi-FI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i-FI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400" b="1" i="0" baseline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Jos luokitusta ei ole tiedossa projektia aloitettaessa niin tarvittavat vaatimukset eivät toteudu 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jälkeenpäin asioiden lisääminen voi olla mahdotonta tai kallista.</a:t>
            </a:r>
            <a:endParaRPr lang="fi-FI" sz="1400" i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endParaRPr lang="fi-FI" b="1" i="0" dirty="0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6F9AD5-E77D-4B1D-B0B5-B69A9A2A3EB3}" type="slidenum">
              <a:rPr lang="fi-FI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i-FI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400" b="1" i="0" baseline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Jos luokitusta ei ole tiedossa projektia aloitettaessa niin tarvittavat vaatimukset eivät toteudu ja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baseline="0" dirty="0" smtClean="0">
                <a:solidFill>
                  <a:schemeClr val="tx1"/>
                </a:solidFill>
              </a:rPr>
              <a:t>jälkeenpäin asioiden lisääminen voi olla mahdotonta tai kallista.</a:t>
            </a:r>
            <a:endParaRPr lang="fi-FI" sz="1400" i="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endParaRPr lang="fi-FI" b="1" i="0" dirty="0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6F9AD5-E77D-4B1D-B0B5-B69A9A2A3EB3}" type="slidenum">
              <a:rPr lang="fi-FI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i-FI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06400" y="1712913"/>
            <a:ext cx="8326438" cy="3921125"/>
          </a:xfrm>
          <a:prstGeom prst="rect">
            <a:avLst/>
          </a:prstGeom>
          <a:solidFill>
            <a:srgbClr val="009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pic>
        <p:nvPicPr>
          <p:cNvPr id="11" name="Picture 11" descr="aalto_fin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fi-FI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</p:spPr>
        <p:txBody>
          <a:bodyPr wrap="none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B8C515-7FB2-457F-8E96-1FB1FEA417D9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638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49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251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704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8721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224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3034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44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517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970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11FDC-845E-4092-807C-E63A743A469F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2D24D-5541-4CF0-AC3B-646CEC62421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5923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3425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144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8095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5213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66673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18272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0330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9045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148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24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buNone/>
              <a:defRPr sz="1400"/>
            </a:lvl6pPr>
            <a:lvl7pPr>
              <a:buNone/>
              <a:defRPr sz="1400"/>
            </a:lvl7pPr>
            <a:lvl8pPr>
              <a:buNone/>
              <a:defRPr sz="1400"/>
            </a:lvl8pPr>
            <a:lvl9pPr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5D1EE-1117-46C3-BF24-28E8B37A4A2A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0C58C-C7A5-4B13-9F21-08F700CDED3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4540-2CB3-4DB7-B7DE-D3FF2B215EC4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069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6CD4E-6668-4112-B927-F9DC56BA885F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D6EC4-ECD1-4E48-AC5F-ECECB087894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006B2-65C2-4A3B-B060-459FEB304C35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3279-863B-45B8-BF17-F744AF16E0A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00" y="1584000"/>
            <a:ext cx="6285600" cy="4136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868E6-7542-478C-96D7-90684B7F66AC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5497-DCED-4230-978D-5594E4C9EAA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aalto_fin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rgbClr val="009B3A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rgbClr val="009B3A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fi-FI" noProof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</p:spPr>
        <p:txBody>
          <a:bodyPr wrap="none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EF4ECF2-53EF-4533-A12C-D5CE100223A2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06400" y="406400"/>
            <a:ext cx="8326438" cy="5472113"/>
          </a:xfrm>
          <a:prstGeom prst="rect">
            <a:avLst/>
          </a:prstGeom>
          <a:solidFill>
            <a:srgbClr val="009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pic>
        <p:nvPicPr>
          <p:cNvPr id="6" name="Picture 11" descr="aalto_fin_alakulm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59475"/>
            <a:ext cx="26939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400" y="547200"/>
            <a:ext cx="7772400" cy="2206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8494-AC4A-469A-BD2F-C2E196209E8D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DF157-3B3B-46FC-B0B7-B4758402EE4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69EC-D718-4E8A-AEB5-0413CD1F282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230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73088" y="488950"/>
            <a:ext cx="79883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3088" y="1584325"/>
            <a:ext cx="79883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BC6DFF-8401-4EC7-9D6C-DF0CDE0DAC72}" type="datetime1">
              <a:rPr lang="en-US"/>
              <a:pPr>
                <a:defRPr/>
              </a:pPr>
              <a:t>3/7/2013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19EE3BB-E999-4931-9C1D-BEE79AD5E9D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Rectangle 9"/>
          <p:cNvSpPr/>
          <p:nvPr/>
        </p:nvSpPr>
        <p:spPr>
          <a:xfrm>
            <a:off x="571500" y="5813425"/>
            <a:ext cx="7988300" cy="65088"/>
          </a:xfrm>
          <a:prstGeom prst="rect">
            <a:avLst/>
          </a:prstGeom>
          <a:solidFill>
            <a:srgbClr val="009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pic>
        <p:nvPicPr>
          <p:cNvPr id="1032" name="Picture 8" descr="aalto_fin_alakulma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959475"/>
            <a:ext cx="26939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4" r:id="rId7"/>
    <p:sldLayoutId id="2147483795" r:id="rId8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9B3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9B3A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6C14-20B2-4524-9441-7287C1558E9E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Slide </a:t>
            </a:r>
            <a:fld id="{73C45B79-D567-45C9-AEED-2949B8CA085F}" type="slidenum">
              <a:rPr lang="fi-FI" smtClean="0"/>
              <a:pPr/>
              <a:t>‹#›</a:t>
            </a:fld>
            <a:r>
              <a:rPr lang="fi-FI" dirty="0" smtClean="0"/>
              <a:t> 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76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4EAA0-8DE2-4A21-B1C4-3C81DAEFF753}" type="datetimeFigureOut">
              <a:rPr lang="fi-FI" smtClean="0"/>
              <a:t>7.3.2013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Slide </a:t>
            </a:r>
            <a:fld id="{67294540-2CB3-4DB7-B7DE-D3FF2B215EC4}" type="slidenum">
              <a:rPr lang="fi-FI" smtClean="0"/>
              <a:pPr/>
              <a:t>‹#›</a:t>
            </a:fld>
            <a:r>
              <a:rPr lang="fi-FI" dirty="0" smtClean="0"/>
              <a:t> 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47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36048" y="-17265"/>
            <a:ext cx="7988300" cy="636588"/>
          </a:xfrm>
        </p:spPr>
        <p:txBody>
          <a:bodyPr/>
          <a:lstStyle/>
          <a:p>
            <a:pPr eaLnBrk="1" hangingPunct="1"/>
            <a:r>
              <a:rPr lang="fi-FI" sz="2800">
                <a:solidFill>
                  <a:schemeClr val="tx1"/>
                </a:solidFill>
              </a:rPr>
              <a:t>Uudet palvelut (räätälöity</a:t>
            </a:r>
            <a:r>
              <a:rPr lang="fi-FI" sz="2800" smtClean="0">
                <a:solidFill>
                  <a:schemeClr val="tx1"/>
                </a:solidFill>
              </a:rPr>
              <a:t>): Tomin kommentit 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/>
            </a:r>
            <a:br>
              <a:rPr lang="fi-FI" sz="2800" dirty="0" smtClean="0">
                <a:solidFill>
                  <a:schemeClr val="tx1"/>
                </a:solidFill>
              </a:rPr>
            </a:br>
            <a:endParaRPr lang="fi-FI" sz="2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37" y="692696"/>
            <a:ext cx="7943850" cy="562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uoli vasemmalle 7"/>
          <p:cNvSpPr/>
          <p:nvPr/>
        </p:nvSpPr>
        <p:spPr>
          <a:xfrm>
            <a:off x="3239557" y="5013176"/>
            <a:ext cx="5544616" cy="1440160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mtClean="0"/>
              <a:t>Painopiste on kuvassa mielestäni huono, tässä vaiheessa ja tätä ennen pitää panostaa eniten</a:t>
            </a:r>
            <a:endParaRPr lang="fi-FI"/>
          </a:p>
        </p:txBody>
      </p:sp>
      <p:sp>
        <p:nvSpPr>
          <p:cNvPr id="11" name="Nuoli oikealle 10"/>
          <p:cNvSpPr/>
          <p:nvPr/>
        </p:nvSpPr>
        <p:spPr>
          <a:xfrm rot="496333">
            <a:off x="4458040" y="2008575"/>
            <a:ext cx="1316864" cy="57456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Nuoli oikealle 35"/>
          <p:cNvSpPr/>
          <p:nvPr/>
        </p:nvSpPr>
        <p:spPr>
          <a:xfrm rot="1202273">
            <a:off x="2686363" y="2340552"/>
            <a:ext cx="1316864" cy="57456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Suorakulmio 16"/>
          <p:cNvSpPr/>
          <p:nvPr/>
        </p:nvSpPr>
        <p:spPr>
          <a:xfrm>
            <a:off x="395536" y="980728"/>
            <a:ext cx="4248472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mtClean="0"/>
              <a:t>Jos näissä vaiheissa huomataan että järjestelmästä puuttuu jotain oleellista, sen toteuttaminen voi olla mahdotonta tai äärimmäisen kallista.</a:t>
            </a:r>
            <a:endParaRPr lang="fi-FI"/>
          </a:p>
        </p:txBody>
      </p:sp>
      <p:sp>
        <p:nvSpPr>
          <p:cNvPr id="38" name="Nuoli oikealle 37"/>
          <p:cNvSpPr/>
          <p:nvPr/>
        </p:nvSpPr>
        <p:spPr>
          <a:xfrm rot="20407989">
            <a:off x="5136207" y="3114664"/>
            <a:ext cx="1570925" cy="576411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Suorakulmio 41"/>
          <p:cNvSpPr/>
          <p:nvPr/>
        </p:nvSpPr>
        <p:spPr>
          <a:xfrm>
            <a:off x="323528" y="3402868"/>
            <a:ext cx="5184576" cy="9622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mtClean="0"/>
              <a:t>Hyvät käyttäjätutkimukset kannattaa tehdä esiselvitysvaiheessa. Vaikka videoida käyttöä, haastatella tarpeista, markkinatutkimuksia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>
            <a:off x="236048" y="1072481"/>
            <a:ext cx="8640960" cy="415671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t"/>
          <a:lstStyle/>
          <a:p>
            <a:pPr algn="ctr"/>
            <a:r>
              <a:rPr lang="fi-FI" sz="2400" b="1" smtClean="0">
                <a:solidFill>
                  <a:schemeClr val="tx1"/>
                </a:solidFill>
              </a:rPr>
              <a:t>HANKE</a:t>
            </a:r>
            <a:endParaRPr lang="fi-FI" sz="2400" b="1">
              <a:solidFill>
                <a:schemeClr val="tx1"/>
              </a:solidFill>
            </a:endParaRPr>
          </a:p>
        </p:txBody>
      </p:sp>
      <p:sp>
        <p:nvSpPr>
          <p:cNvPr id="22" name="Suorakulmio 21"/>
          <p:cNvSpPr/>
          <p:nvPr/>
        </p:nvSpPr>
        <p:spPr>
          <a:xfrm>
            <a:off x="755576" y="1772816"/>
            <a:ext cx="8049424" cy="338437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sz="1400" b="1" smtClean="0">
                <a:solidFill>
                  <a:schemeClr val="tx1"/>
                </a:solidFill>
              </a:rPr>
              <a:t>2. Kilpailutus</a:t>
            </a:r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36048" y="-17265"/>
            <a:ext cx="7988300" cy="636588"/>
          </a:xfrm>
        </p:spPr>
        <p:txBody>
          <a:bodyPr/>
          <a:lstStyle/>
          <a:p>
            <a:pPr eaLnBrk="1" hangingPunct="1"/>
            <a:r>
              <a:rPr lang="fi-FI" sz="2800">
                <a:solidFill>
                  <a:schemeClr val="tx1"/>
                </a:solidFill>
              </a:rPr>
              <a:t>Uudet palvelut (räätälöity): </a:t>
            </a:r>
            <a:r>
              <a:rPr lang="fi-FI" sz="1800">
                <a:solidFill>
                  <a:schemeClr val="tx1"/>
                </a:solidFill>
              </a:rPr>
              <a:t>etenemispolku kohti käytettävyyden </a:t>
            </a:r>
            <a:r>
              <a:rPr lang="fi-FI" sz="1800" smtClean="0">
                <a:solidFill>
                  <a:schemeClr val="tx1"/>
                </a:solidFill>
              </a:rPr>
              <a:t>perustasoa yhdellä slidella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/>
            </a:r>
            <a:br>
              <a:rPr lang="fi-FI" sz="2800" dirty="0" smtClean="0">
                <a:solidFill>
                  <a:schemeClr val="tx1"/>
                </a:solidFill>
              </a:rPr>
            </a:br>
            <a:endParaRPr lang="fi-FI" sz="2800" dirty="0" smtClean="0">
              <a:solidFill>
                <a:schemeClr val="tx1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152091" y="733087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smtClean="0">
                <a:solidFill>
                  <a:srgbClr val="FF0000"/>
                </a:solidFill>
              </a:rPr>
              <a:t>(JOS </a:t>
            </a:r>
            <a:r>
              <a:rPr lang="fi-FI" sz="1400" b="1" smtClean="0">
                <a:solidFill>
                  <a:srgbClr val="FF0000"/>
                </a:solidFill>
              </a:rPr>
              <a:t>hankkeen kustannukset menevät yli kilpailutusrajan 30 0000, kesto tyypillisesti  6kk – 1 vuosi)</a:t>
            </a:r>
            <a:endParaRPr lang="fi-FI" sz="1400" b="1">
              <a:solidFill>
                <a:srgbClr val="FF0000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323527" y="1072481"/>
            <a:ext cx="8383981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200" b="1"/>
              <a:t>1. </a:t>
            </a:r>
            <a:r>
              <a:rPr lang="fi-FI" sz="1200" b="1" smtClean="0"/>
              <a:t>Esiselvitys</a:t>
            </a:r>
            <a:r>
              <a:rPr lang="fi-FI" sz="1200"/>
              <a:t/>
            </a:r>
            <a:br>
              <a:rPr lang="fi-FI" sz="1200"/>
            </a:br>
            <a:r>
              <a:rPr lang="fi-FI" sz="1200"/>
              <a:t>Kuka käyttää, Mitä sisältää, Käyttäjä/asiakashaastattelut, taustatutkmus, use case videot</a:t>
            </a:r>
          </a:p>
        </p:txBody>
      </p:sp>
      <p:sp>
        <p:nvSpPr>
          <p:cNvPr id="24" name="Suorakulmio 23"/>
          <p:cNvSpPr/>
          <p:nvPr/>
        </p:nvSpPr>
        <p:spPr>
          <a:xfrm>
            <a:off x="824266" y="2039893"/>
            <a:ext cx="7833400" cy="61191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 smtClean="0">
                <a:solidFill>
                  <a:schemeClr val="tx1"/>
                </a:solidFill>
              </a:rPr>
              <a:t>a. Vaatimusmäärittelyt (tähän pitää panostaa aikaa, </a:t>
            </a:r>
            <a:r>
              <a:rPr lang="fi-FI" sz="1200" smtClean="0">
                <a:solidFill>
                  <a:schemeClr val="tx1"/>
                </a:solidFill>
              </a:rPr>
              <a:t>tehdään yksityiskohtaiset konkreettiset vaatimuslistat, Huonot vaatimukset johtavat markkinaoikeuteen tai huonoon järjestelmään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28" name="Suorakulmio 27"/>
          <p:cNvSpPr/>
          <p:nvPr/>
        </p:nvSpPr>
        <p:spPr>
          <a:xfrm>
            <a:off x="236048" y="5291828"/>
            <a:ext cx="8610166" cy="72945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Kuuleminen, jatkokehitys, k</a:t>
            </a:r>
            <a:r>
              <a:rPr lang="fi-FI" sz="1400" smtClean="0"/>
              <a:t>ansalaiskuuleminen tai virkamieskuuleminen</a:t>
            </a:r>
          </a:p>
          <a:p>
            <a:pPr>
              <a:buFont typeface="Arial" pitchFamily="34" charset="0"/>
              <a:buChar char="•"/>
            </a:pPr>
            <a:r>
              <a:rPr lang="fi-FI" sz="1400" smtClean="0"/>
              <a:t>OM:n kuulemispalvelut  tai käyttäjätutkimus</a:t>
            </a:r>
          </a:p>
          <a:p>
            <a:pPr algn="ctr"/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29" name="Suorakulmio 28"/>
          <p:cNvSpPr/>
          <p:nvPr/>
        </p:nvSpPr>
        <p:spPr>
          <a:xfrm>
            <a:off x="860461" y="2780929"/>
            <a:ext cx="7854443" cy="115212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sz="1400" b="1" smtClean="0">
                <a:solidFill>
                  <a:schemeClr val="tx1"/>
                </a:solidFill>
              </a:rPr>
              <a:t>b.Varsinainen </a:t>
            </a:r>
            <a:r>
              <a:rPr lang="fi-FI" sz="1400" b="1">
                <a:solidFill>
                  <a:schemeClr val="tx1"/>
                </a:solidFill>
              </a:rPr>
              <a:t>kilpailutus, (valmistelu, kilpailutus – toimittajan valinta) (useita tapoja</a:t>
            </a:r>
            <a:r>
              <a:rPr lang="fi-FI" sz="1400" b="1" smtClean="0">
                <a:solidFill>
                  <a:schemeClr val="tx1"/>
                </a:solidFill>
              </a:rPr>
              <a:t>)</a:t>
            </a:r>
            <a:br>
              <a:rPr lang="fi-FI" sz="1400" b="1" smtClean="0">
                <a:solidFill>
                  <a:schemeClr val="tx1"/>
                </a:solidFill>
              </a:rPr>
            </a:br>
            <a:endParaRPr lang="fi-FI" sz="1400" b="1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Neuvottelu menettely, hidas mutta voidaan paremmin vaikuttaa toimittajan valintaan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Normaalikilpailutus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EU kilpailutus </a:t>
            </a: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endParaRPr lang="fi-FI" sz="1400" b="1">
              <a:solidFill>
                <a:schemeClr val="tx1"/>
              </a:solidFill>
            </a:endParaRPr>
          </a:p>
          <a:p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30" name="Suorakulmio 29"/>
          <p:cNvSpPr/>
          <p:nvPr/>
        </p:nvSpPr>
        <p:spPr>
          <a:xfrm>
            <a:off x="881504" y="4653136"/>
            <a:ext cx="7833400" cy="43204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 smtClean="0">
                <a:solidFill>
                  <a:schemeClr val="tx1"/>
                </a:solidFill>
              </a:rPr>
              <a:t>d. Käyttöönotto, </a:t>
            </a:r>
            <a:r>
              <a:rPr lang="fi-FI" sz="1200" smtClean="0">
                <a:solidFill>
                  <a:schemeClr val="tx1"/>
                </a:solidFill>
              </a:rPr>
              <a:t>jalkautus, käyttäjien ohjeet, tietosuojaseloste jos tarpeen, muu dokumentaaio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33" name="Suorakulmio 32"/>
          <p:cNvSpPr/>
          <p:nvPr/>
        </p:nvSpPr>
        <p:spPr>
          <a:xfrm>
            <a:off x="863588" y="4005064"/>
            <a:ext cx="783340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>
                <a:solidFill>
                  <a:schemeClr val="tx1"/>
                </a:solidFill>
              </a:rPr>
              <a:t>c. Valitun toimittajan kanssa järjestelmän testaus, auditointi, validointi, asennus</a:t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>Toteutuksen käytettävyyden ja esteettömyyden auditointi</a:t>
            </a:r>
            <a:endParaRPr lang="fi-FI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>
            <a:off x="345873" y="867491"/>
            <a:ext cx="8640960" cy="472174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rtlCol="0" anchor="t"/>
          <a:lstStyle/>
          <a:p>
            <a:pPr algn="ctr"/>
            <a:r>
              <a:rPr lang="fi-FI" sz="1400" b="1" smtClean="0">
                <a:solidFill>
                  <a:schemeClr val="tx1"/>
                </a:solidFill>
              </a:rPr>
              <a:t>Esiselvitys </a:t>
            </a:r>
            <a:r>
              <a:rPr lang="fi-FI" sz="1400">
                <a:solidFill>
                  <a:schemeClr val="tx1"/>
                </a:solidFill>
              </a:rPr>
              <a:t/>
            </a:r>
            <a:br>
              <a:rPr lang="fi-FI" sz="1400">
                <a:solidFill>
                  <a:schemeClr val="tx1"/>
                </a:solidFill>
              </a:rPr>
            </a:br>
            <a:r>
              <a:rPr lang="fi-FI" sz="1400">
                <a:solidFill>
                  <a:schemeClr val="tx1"/>
                </a:solidFill>
              </a:rPr>
              <a:t>Kuka käyttää, Mitä sisältää, Käyttäjä/asiakashaastattelut, taustatutkmus, use case videot</a:t>
            </a:r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10306"/>
            <a:ext cx="7988300" cy="636588"/>
          </a:xfrm>
        </p:spPr>
        <p:txBody>
          <a:bodyPr/>
          <a:lstStyle/>
          <a:p>
            <a:r>
              <a:rPr lang="fi-FI" sz="2800">
                <a:solidFill>
                  <a:schemeClr val="tx1"/>
                </a:solidFill>
              </a:rPr>
              <a:t>Uudet palvelut (räätälöity): etenemispolku kohti käytettävyyden perustasoa</a:t>
            </a:r>
            <a:r>
              <a:rPr lang="fi-FI" sz="2400" smtClean="0">
                <a:solidFill>
                  <a:schemeClr val="tx1"/>
                </a:solidFill>
              </a:rPr>
              <a:t/>
            </a:r>
            <a:br>
              <a:rPr lang="fi-FI" sz="2400" smtClean="0">
                <a:solidFill>
                  <a:schemeClr val="tx1"/>
                </a:solidFill>
              </a:rPr>
            </a:br>
            <a:endParaRPr lang="fi-FI" sz="1400">
              <a:solidFill>
                <a:schemeClr val="tx1"/>
              </a:solidFill>
            </a:endParaRPr>
          </a:p>
        </p:txBody>
      </p:sp>
      <p:sp>
        <p:nvSpPr>
          <p:cNvPr id="24" name="Suorakulmio 23"/>
          <p:cNvSpPr/>
          <p:nvPr/>
        </p:nvSpPr>
        <p:spPr>
          <a:xfrm>
            <a:off x="824266" y="2039893"/>
            <a:ext cx="7833400" cy="61191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 smtClean="0">
                <a:solidFill>
                  <a:schemeClr val="tx1"/>
                </a:solidFill>
              </a:rPr>
              <a:t>a. Vaatimusmäärittelyt, </a:t>
            </a:r>
            <a:r>
              <a:rPr lang="fi-FI" sz="1200" smtClean="0">
                <a:solidFill>
                  <a:schemeClr val="tx1"/>
                </a:solidFill>
              </a:rPr>
              <a:t>tehdään yksityiskohtaiset konkreettiset vaatimuslistat</a:t>
            </a:r>
            <a:br>
              <a:rPr lang="fi-FI" sz="1200" smtClean="0">
                <a:solidFill>
                  <a:schemeClr val="tx1"/>
                </a:solidFill>
              </a:rPr>
            </a:br>
            <a:r>
              <a:rPr lang="fi-FI" sz="1200" smtClean="0">
                <a:solidFill>
                  <a:schemeClr val="tx1"/>
                </a:solidFill>
              </a:rPr>
              <a:t>Huonot vaatimukset johtavat markkinaoikeuteen tai huonoon järjestelmään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29" name="Suorakulmio 28"/>
          <p:cNvSpPr/>
          <p:nvPr/>
        </p:nvSpPr>
        <p:spPr>
          <a:xfrm>
            <a:off x="860461" y="2780929"/>
            <a:ext cx="7854443" cy="115212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sz="1400" b="1" smtClean="0">
                <a:solidFill>
                  <a:schemeClr val="tx1"/>
                </a:solidFill>
              </a:rPr>
              <a:t>b.Varsinainen </a:t>
            </a:r>
            <a:r>
              <a:rPr lang="fi-FI" sz="1400" b="1">
                <a:solidFill>
                  <a:schemeClr val="tx1"/>
                </a:solidFill>
              </a:rPr>
              <a:t>kilpailutus, (valmistelu, kilpailutus – toimittajan valinta) (useita tapoja</a:t>
            </a:r>
            <a:r>
              <a:rPr lang="fi-FI" sz="1400" b="1" smtClean="0">
                <a:solidFill>
                  <a:schemeClr val="tx1"/>
                </a:solidFill>
              </a:rPr>
              <a:t>)</a:t>
            </a:r>
            <a:br>
              <a:rPr lang="fi-FI" sz="1400" b="1" smtClean="0">
                <a:solidFill>
                  <a:schemeClr val="tx1"/>
                </a:solidFill>
              </a:rPr>
            </a:br>
            <a:endParaRPr lang="fi-FI" sz="1400" b="1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Neuvottelu menettely, hidas mutta voidaan paremmin vaikuttaa toimittajan valintaan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Normaalikilpailutus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b="1" smtClean="0">
                <a:solidFill>
                  <a:schemeClr val="tx1"/>
                </a:solidFill>
              </a:rPr>
              <a:t>EU kilpailutus </a:t>
            </a: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endParaRPr lang="fi-FI" sz="1400" b="1">
              <a:solidFill>
                <a:schemeClr val="tx1"/>
              </a:solidFill>
            </a:endParaRPr>
          </a:p>
          <a:p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33" name="Suorakulmio 32"/>
          <p:cNvSpPr/>
          <p:nvPr/>
        </p:nvSpPr>
        <p:spPr>
          <a:xfrm>
            <a:off x="863588" y="4005064"/>
            <a:ext cx="783340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>
                <a:solidFill>
                  <a:schemeClr val="tx1"/>
                </a:solidFill>
              </a:rPr>
              <a:t>c. Valitun toimittajan kanssa järjestelmän testaus, auditointi, validointi, asennus</a:t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>Toteutuksen käytettävyyden ja esteettömyyden auditointi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45872" y="1520991"/>
            <a:ext cx="8546607" cy="392423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tlCol="0" anchor="ctr"/>
          <a:lstStyle/>
          <a:p>
            <a:pPr lvl="1"/>
            <a:r>
              <a:rPr lang="fi-FI" sz="1400" b="1" smtClean="0">
                <a:solidFill>
                  <a:schemeClr val="tx1"/>
                </a:solidFill>
              </a:rPr>
              <a:t>Esiselvitys</a:t>
            </a:r>
            <a:br>
              <a:rPr lang="fi-FI" sz="1400" b="1" smtClean="0">
                <a:solidFill>
                  <a:schemeClr val="tx1"/>
                </a:solidFill>
              </a:rPr>
            </a:br>
            <a:endParaRPr lang="fi-FI" sz="1400" b="1" smtClean="0">
              <a:solidFill>
                <a:schemeClr val="tx1"/>
              </a:solidFill>
            </a:endParaRPr>
          </a:p>
          <a:p>
            <a:pPr lvl="1"/>
            <a:r>
              <a:rPr lang="fi-FI" sz="1400" smtClean="0">
                <a:solidFill>
                  <a:schemeClr val="tx1"/>
                </a:solidFill>
              </a:rPr>
              <a:t>Mitä</a:t>
            </a:r>
            <a:r>
              <a:rPr lang="fi-FI" sz="1400">
                <a:solidFill>
                  <a:schemeClr val="tx1"/>
                </a:solidFill>
              </a:rPr>
              <a:t>, </a:t>
            </a:r>
            <a:r>
              <a:rPr lang="fi-FI" sz="1400" smtClean="0">
                <a:solidFill>
                  <a:schemeClr val="tx1"/>
                </a:solidFill>
              </a:rPr>
              <a:t>kenelle, </a:t>
            </a:r>
            <a:r>
              <a:rPr lang="fi-FI" sz="1400">
                <a:solidFill>
                  <a:schemeClr val="tx1"/>
                </a:solidFill>
              </a:rPr>
              <a:t>kuinka </a:t>
            </a:r>
            <a:r>
              <a:rPr lang="fi-FI" sz="1400" smtClean="0">
                <a:solidFill>
                  <a:schemeClr val="tx1"/>
                </a:solidFill>
              </a:rPr>
              <a:t>tärkeä</a:t>
            </a:r>
            <a:br>
              <a:rPr lang="fi-FI" sz="1400" smtClean="0">
                <a:solidFill>
                  <a:schemeClr val="tx1"/>
                </a:solidFill>
              </a:rPr>
            </a:br>
            <a:r>
              <a:rPr lang="fi-FI" sz="1400" i="1">
                <a:solidFill>
                  <a:schemeClr val="tx1"/>
                </a:solidFill>
              </a:rPr>
              <a:t>”Järjestelmän merkitys tutkimukselle ja opetukselle”</a:t>
            </a:r>
          </a:p>
          <a:p>
            <a:pPr lvl="1"/>
            <a:endParaRPr lang="fi-FI" sz="1400" smtClean="0">
              <a:solidFill>
                <a:schemeClr val="tx1"/>
              </a:solidFill>
            </a:endParaRPr>
          </a:p>
          <a:p>
            <a:pPr lvl="1"/>
            <a:r>
              <a:rPr lang="fi-FI" sz="1400" smtClean="0">
                <a:solidFill>
                  <a:schemeClr val="tx1"/>
                </a:solidFill>
              </a:rPr>
              <a:t>Esteettömyys </a:t>
            </a:r>
            <a:r>
              <a:rPr lang="fi-FI" sz="1400">
                <a:solidFill>
                  <a:schemeClr val="tx1"/>
                </a:solidFill>
              </a:rPr>
              <a:t>ja käytettävyysvaatimukset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smtClean="0">
                <a:solidFill>
                  <a:schemeClr val="tx1"/>
                </a:solidFill>
              </a:rPr>
              <a:t>Käyttäjähaastattelut, ym 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fi-FI" sz="1400" smtClean="0">
              <a:solidFill>
                <a:schemeClr val="tx1"/>
              </a:solidFill>
            </a:endParaRPr>
          </a:p>
          <a:p>
            <a:pPr lvl="1"/>
            <a:r>
              <a:rPr lang="fi-FI" sz="1400" smtClean="0">
                <a:solidFill>
                  <a:schemeClr val="tx1"/>
                </a:solidFill>
              </a:rPr>
              <a:t>Tietoturva ja tietosuoja</a:t>
            </a:r>
            <a:endParaRPr lang="fi-FI" sz="1400" dirty="0">
              <a:solidFill>
                <a:schemeClr val="tx1"/>
              </a:solidFill>
            </a:endParaRP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dirty="0" smtClean="0">
                <a:solidFill>
                  <a:schemeClr val="tx1"/>
                </a:solidFill>
              </a:rPr>
              <a:t>Tiedon laatu, tietosuojan </a:t>
            </a:r>
            <a:r>
              <a:rPr lang="fi-FI" sz="1400" dirty="0">
                <a:solidFill>
                  <a:schemeClr val="tx1"/>
                </a:solidFill>
              </a:rPr>
              <a:t>alaista </a:t>
            </a:r>
            <a:r>
              <a:rPr lang="fi-FI" sz="1400" dirty="0" smtClean="0">
                <a:solidFill>
                  <a:schemeClr val="tx1"/>
                </a:solidFill>
              </a:rPr>
              <a:t>tietoa?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dirty="0" smtClean="0">
                <a:solidFill>
                  <a:schemeClr val="tx1"/>
                </a:solidFill>
              </a:rPr>
              <a:t>Muuta </a:t>
            </a:r>
            <a:r>
              <a:rPr lang="fi-FI" sz="1400" dirty="0">
                <a:solidFill>
                  <a:schemeClr val="tx1"/>
                </a:solidFill>
              </a:rPr>
              <a:t>luottamuksellista tai sisäistä tietoa: </a:t>
            </a:r>
            <a:r>
              <a:rPr lang="fi-FI" sz="1400" dirty="0" smtClean="0">
                <a:solidFill>
                  <a:schemeClr val="tx1"/>
                </a:solidFill>
              </a:rPr>
              <a:t>tilinpäätöstietoa</a:t>
            </a:r>
            <a:r>
              <a:rPr lang="fi-FI" sz="1400" dirty="0">
                <a:solidFill>
                  <a:schemeClr val="tx1"/>
                </a:solidFill>
              </a:rPr>
              <a:t>, sopimuksia, </a:t>
            </a:r>
            <a:r>
              <a:rPr lang="fi-FI" sz="1400" dirty="0" smtClean="0">
                <a:solidFill>
                  <a:schemeClr val="tx1"/>
                </a:solidFill>
              </a:rPr>
              <a:t>tutkimustietoa</a:t>
            </a:r>
            <a:r>
              <a:rPr lang="fi-FI" sz="1400" dirty="0">
                <a:solidFill>
                  <a:schemeClr val="tx1"/>
                </a:solidFill>
              </a:rPr>
              <a:t>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dirty="0" smtClean="0">
                <a:solidFill>
                  <a:schemeClr val="tx1"/>
                </a:solidFill>
              </a:rPr>
              <a:t>käyttäjät</a:t>
            </a:r>
            <a:r>
              <a:rPr lang="fi-FI" sz="1400" dirty="0">
                <a:solidFill>
                  <a:schemeClr val="tx1"/>
                </a:solidFill>
              </a:rPr>
              <a:t>, vain </a:t>
            </a:r>
            <a:r>
              <a:rPr lang="fi-FI" sz="1400" dirty="0" smtClean="0">
                <a:solidFill>
                  <a:schemeClr val="tx1"/>
                </a:solidFill>
              </a:rPr>
              <a:t>henkilökunta</a:t>
            </a:r>
            <a:r>
              <a:rPr lang="fi-FI" sz="1400" smtClean="0">
                <a:solidFill>
                  <a:schemeClr val="tx1"/>
                </a:solidFill>
              </a:rPr>
              <a:t>, vain oma organisaatio?</a:t>
            </a:r>
            <a:endParaRPr lang="fi-FI" sz="1400" dirty="0" smtClean="0">
              <a:solidFill>
                <a:schemeClr val="tx1"/>
              </a:solidFill>
            </a:endParaRP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dirty="0" smtClean="0">
                <a:solidFill>
                  <a:schemeClr val="tx1"/>
                </a:solidFill>
              </a:rPr>
              <a:t>Materiaalin dynaamisuus</a:t>
            </a:r>
            <a:r>
              <a:rPr lang="fi-FI" sz="1400" dirty="0">
                <a:solidFill>
                  <a:schemeClr val="tx1"/>
                </a:solidFill>
              </a:rPr>
              <a:t>?</a:t>
            </a:r>
            <a:r>
              <a:rPr lang="fi-FI" sz="1400" dirty="0" smtClean="0">
                <a:solidFill>
                  <a:schemeClr val="tx1"/>
                </a:solidFill>
              </a:rPr>
              <a:t> </a:t>
            </a:r>
            <a:r>
              <a:rPr lang="fi-FI" sz="1400" dirty="0">
                <a:solidFill>
                  <a:schemeClr val="tx1"/>
                </a:solidFill>
              </a:rPr>
              <a:t>Onko materiaali tallennettu myös toiseen järjestelmään</a:t>
            </a:r>
            <a:r>
              <a:rPr lang="fi-FI" sz="1400" dirty="0" smtClean="0">
                <a:solidFill>
                  <a:schemeClr val="tx1"/>
                </a:solidFill>
              </a:rPr>
              <a:t>?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fi-FI" sz="1400" dirty="0">
                <a:solidFill>
                  <a:schemeClr val="tx1"/>
                </a:solidFill>
              </a:rPr>
              <a:t>Käyttäjien määrä?</a:t>
            </a:r>
          </a:p>
          <a:p>
            <a:pPr lvl="1"/>
            <a:endParaRPr lang="fi-FI" sz="1400" b="1" smtClean="0">
              <a:solidFill>
                <a:schemeClr val="tx1"/>
              </a:solidFill>
            </a:endParaRPr>
          </a:p>
          <a:p>
            <a:pPr lvl="1"/>
            <a:r>
              <a:rPr lang="fi-FI" sz="1400">
                <a:solidFill>
                  <a:schemeClr val="tx1"/>
                </a:solidFill>
              </a:rPr>
              <a:t>(jos tiedossa</a:t>
            </a:r>
            <a:r>
              <a:rPr lang="fi-FI" sz="1400" smtClean="0">
                <a:solidFill>
                  <a:schemeClr val="tx1"/>
                </a:solidFill>
              </a:rPr>
              <a:t>), alustava tekninen kuvaus, </a:t>
            </a:r>
            <a:r>
              <a:rPr lang="fi-FI" sz="1400">
                <a:solidFill>
                  <a:schemeClr val="tx1"/>
                </a:solidFill>
              </a:rPr>
              <a:t>verkkoyhteydet, tietokannat</a:t>
            </a:r>
            <a:r>
              <a:rPr lang="fi-FI" sz="1400" smtClean="0">
                <a:solidFill>
                  <a:schemeClr val="tx1"/>
                </a:solidFill>
              </a:rPr>
              <a:t>?)</a:t>
            </a: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endParaRPr lang="fi-FI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24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orakulmio 21"/>
          <p:cNvSpPr/>
          <p:nvPr/>
        </p:nvSpPr>
        <p:spPr>
          <a:xfrm>
            <a:off x="464928" y="1268760"/>
            <a:ext cx="7923496" cy="3888432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sz="1400" b="1" smtClean="0">
                <a:solidFill>
                  <a:schemeClr val="tx1"/>
                </a:solidFill>
              </a:rPr>
              <a:t>2. Kilpailutus (40 % ajasta )</a:t>
            </a:r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10306"/>
            <a:ext cx="7988300" cy="636588"/>
          </a:xfrm>
        </p:spPr>
        <p:txBody>
          <a:bodyPr/>
          <a:lstStyle/>
          <a:p>
            <a:pPr eaLnBrk="1" hangingPunct="1"/>
            <a:r>
              <a:rPr lang="fi-FI" sz="2800">
                <a:solidFill>
                  <a:schemeClr val="tx1"/>
                </a:solidFill>
              </a:rPr>
              <a:t>Uudet palvelut (räätälöity): etenemispolku kohti käytettävyyden perustasoa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/>
            </a:r>
            <a:br>
              <a:rPr lang="fi-FI" sz="2800" dirty="0" smtClean="0">
                <a:solidFill>
                  <a:schemeClr val="tx1"/>
                </a:solidFill>
              </a:rPr>
            </a:br>
            <a:endParaRPr lang="fi-FI" sz="2800" dirty="0" smtClean="0">
              <a:solidFill>
                <a:schemeClr val="tx1"/>
              </a:solidFill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8298" y="908720"/>
            <a:ext cx="8319368" cy="50405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tlCol="0" anchor="t"/>
          <a:lstStyle/>
          <a:p>
            <a:pPr lvl="1" algn="ctr"/>
            <a:r>
              <a:rPr lang="fi-FI" b="1" smtClean="0">
                <a:solidFill>
                  <a:schemeClr val="tx1"/>
                </a:solidFill>
              </a:rPr>
              <a:t>Kilpailutus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13" name="Suorakulmio 12"/>
          <p:cNvSpPr/>
          <p:nvPr/>
        </p:nvSpPr>
        <p:spPr>
          <a:xfrm>
            <a:off x="496023" y="1268760"/>
            <a:ext cx="8047275" cy="230425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sz="1400" b="1" smtClean="0">
                <a:solidFill>
                  <a:schemeClr val="tx1"/>
                </a:solidFill>
              </a:rPr>
              <a:t>Vaatimusmäärittelyt, tyypillisesti 100-200 vaatimusta</a:t>
            </a:r>
            <a:endParaRPr lang="fi-FI" sz="1200" smtClean="0">
              <a:solidFill>
                <a:schemeClr val="tx1"/>
              </a:solidFill>
            </a:endParaRPr>
          </a:p>
          <a:p>
            <a:r>
              <a:rPr lang="fi-FI" sz="1200" smtClean="0">
                <a:solidFill>
                  <a:schemeClr val="tx1"/>
                </a:solidFill>
              </a:rPr>
              <a:t>tehdään yksityiskohtaiset konkreettiset vaatimuslistat (esteettomyydestä, tietoturvasta, tekniset, saatavuus)</a:t>
            </a:r>
            <a:br>
              <a:rPr lang="fi-FI" sz="1200" smtClean="0">
                <a:solidFill>
                  <a:schemeClr val="tx1"/>
                </a:solidFill>
              </a:rPr>
            </a:br>
            <a:r>
              <a:rPr lang="fi-FI" sz="1200" smtClean="0">
                <a:solidFill>
                  <a:schemeClr val="tx1"/>
                </a:solidFill>
              </a:rPr>
              <a:t>Huonot vaatimukset johtavat markkinaoikeuteen tai huonoon järjestelmään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14" name="Suorakulmio 13"/>
          <p:cNvSpPr/>
          <p:nvPr/>
        </p:nvSpPr>
        <p:spPr>
          <a:xfrm>
            <a:off x="527835" y="3645024"/>
            <a:ext cx="8047275" cy="10801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i-FI" sz="1400" b="1" smtClean="0">
              <a:solidFill>
                <a:schemeClr val="tx1"/>
              </a:solidFill>
            </a:endParaRPr>
          </a:p>
          <a:p>
            <a:endParaRPr lang="fi-FI" sz="1400" b="1">
              <a:solidFill>
                <a:schemeClr val="tx1"/>
              </a:solidFill>
            </a:endParaRPr>
          </a:p>
          <a:p>
            <a:endParaRPr lang="fi-FI" sz="1400" b="1" smtClean="0">
              <a:solidFill>
                <a:schemeClr val="tx1"/>
              </a:solidFill>
            </a:endParaRPr>
          </a:p>
          <a:p>
            <a:r>
              <a:rPr lang="fi-FI" sz="1400" b="1" smtClean="0">
                <a:solidFill>
                  <a:schemeClr val="tx1"/>
                </a:solidFill>
              </a:rPr>
              <a:t>Varsinainen </a:t>
            </a:r>
            <a:r>
              <a:rPr lang="fi-FI" sz="1400" b="1">
                <a:solidFill>
                  <a:schemeClr val="tx1"/>
                </a:solidFill>
              </a:rPr>
              <a:t>kilpailutus, (valmistelu, kilpailutus – toimittajan valinta) (useita tapoja</a:t>
            </a:r>
            <a:r>
              <a:rPr lang="fi-FI" sz="1400" b="1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smtClean="0">
                <a:solidFill>
                  <a:schemeClr val="tx1"/>
                </a:solidFill>
              </a:rPr>
              <a:t>Neuvottelu menettely, hidas mutta voidaan paremmin vaikuttaa toimittajan valintaan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smtClean="0">
                <a:solidFill>
                  <a:schemeClr val="tx1"/>
                </a:solidFill>
              </a:rPr>
              <a:t>Normaalikilpailutus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i-FI" sz="1400" smtClean="0">
                <a:solidFill>
                  <a:schemeClr val="tx1"/>
                </a:solidFill>
              </a:rPr>
              <a:t>EU kilpailutus </a:t>
            </a: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/>
            </a:r>
            <a:br>
              <a:rPr lang="fi-FI" sz="1400" b="1">
                <a:solidFill>
                  <a:schemeClr val="tx1"/>
                </a:solidFill>
              </a:rPr>
            </a:br>
            <a:endParaRPr lang="fi-FI" sz="1400" b="1">
              <a:solidFill>
                <a:schemeClr val="tx1"/>
              </a:solidFill>
            </a:endParaRPr>
          </a:p>
          <a:p>
            <a:endParaRPr lang="fi-FI" sz="1400" b="1">
              <a:solidFill>
                <a:schemeClr val="tx1"/>
              </a:solidFill>
            </a:endParaRPr>
          </a:p>
        </p:txBody>
      </p:sp>
      <p:sp>
        <p:nvSpPr>
          <p:cNvPr id="16" name="Suorakulmio 15"/>
          <p:cNvSpPr/>
          <p:nvPr/>
        </p:nvSpPr>
        <p:spPr>
          <a:xfrm>
            <a:off x="499555" y="4880028"/>
            <a:ext cx="8047275" cy="99724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fi-FI" sz="1400" b="1" smtClean="0">
              <a:solidFill>
                <a:schemeClr val="tx1"/>
              </a:solidFill>
            </a:endParaRPr>
          </a:p>
          <a:p>
            <a:r>
              <a:rPr lang="fi-FI" sz="1400" b="1" smtClean="0">
                <a:solidFill>
                  <a:schemeClr val="tx1"/>
                </a:solidFill>
              </a:rPr>
              <a:t>Valitun </a:t>
            </a:r>
            <a:r>
              <a:rPr lang="fi-FI" sz="1400" b="1">
                <a:solidFill>
                  <a:schemeClr val="tx1"/>
                </a:solidFill>
              </a:rPr>
              <a:t>toimittajan kanssa järjestelmän testaus, auditointi, validointi, asennus</a:t>
            </a:r>
            <a:br>
              <a:rPr lang="fi-FI" sz="1400" b="1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>Toteutuksen käytettävyyden ja esteettömyyden auditointi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11" name="Suorakulmio 10"/>
          <p:cNvSpPr/>
          <p:nvPr/>
        </p:nvSpPr>
        <p:spPr>
          <a:xfrm>
            <a:off x="2633371" y="2770322"/>
            <a:ext cx="5755053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/>
              <a:t>Requirement ID: </a:t>
            </a:r>
            <a:r>
              <a:rPr lang="en-US" sz="1200" smtClean="0"/>
              <a:t>256</a:t>
            </a:r>
            <a:br>
              <a:rPr lang="en-US" sz="1200" smtClean="0"/>
            </a:br>
            <a:r>
              <a:rPr lang="en-US" sz="1200" smtClean="0"/>
              <a:t>When </a:t>
            </a:r>
            <a:r>
              <a:rPr lang="en-US" sz="1200"/>
              <a:t>a product permits a user to adjust color and contrast settings, a variety of color selections capable of producing a range of contrast levels shall be provided.</a:t>
            </a:r>
            <a:endParaRPr lang="fi-FI" sz="1200"/>
          </a:p>
        </p:txBody>
      </p:sp>
      <p:sp>
        <p:nvSpPr>
          <p:cNvPr id="17" name="Suorakulmio 16"/>
          <p:cNvSpPr/>
          <p:nvPr/>
        </p:nvSpPr>
        <p:spPr>
          <a:xfrm>
            <a:off x="2642173" y="1938649"/>
            <a:ext cx="5755053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smtClean="0"/>
              <a:t>Requirement ID: 102</a:t>
            </a:r>
            <a:br>
              <a:rPr lang="en-US" sz="1200" smtClean="0"/>
            </a:br>
            <a:r>
              <a:rPr lang="en-US" sz="1200" smtClean="0"/>
              <a:t>(e</a:t>
            </a:r>
            <a:r>
              <a:rPr lang="en-US" sz="1200"/>
              <a:t>) When bitmap images are used to identify controls, status indicators, or other programmatic elements, the meaning assigned to those images shall be consistent throughout an application's performance.</a:t>
            </a:r>
            <a:endParaRPr lang="fi-FI" sz="1200"/>
          </a:p>
        </p:txBody>
      </p:sp>
      <p:sp>
        <p:nvSpPr>
          <p:cNvPr id="18" name="Ylänuoli 17"/>
          <p:cNvSpPr/>
          <p:nvPr/>
        </p:nvSpPr>
        <p:spPr>
          <a:xfrm>
            <a:off x="338298" y="3562410"/>
            <a:ext cx="8554182" cy="2432598"/>
          </a:xfrm>
          <a:prstGeom prst="up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i-FI" sz="1600" smtClean="0"/>
              <a:t>Tähän pitää panostaa aikaa</a:t>
            </a:r>
          </a:p>
          <a:p>
            <a:pPr algn="ctr"/>
            <a:r>
              <a:rPr lang="fi-FI" sz="1600" smtClean="0"/>
              <a:t>Vaatimusten tekoon pitää osallistua kaikkien sidosryhmien, käyttäjät, tekniset ylläpitäjät, tietoturva, hankinta..</a:t>
            </a:r>
            <a:br>
              <a:rPr lang="fi-FI" sz="1600" smtClean="0"/>
            </a:br>
            <a:r>
              <a:rPr lang="fi-FI" sz="1600" b="1" smtClean="0">
                <a:solidFill>
                  <a:srgbClr val="FF0000"/>
                </a:solidFill>
              </a:rPr>
              <a:t>HUOM! Kun nämä on kerran tehty kunnolla, vaatimuslistaa voi käyttää kaikissa tulevissa projekteissa..</a:t>
            </a:r>
            <a:endParaRPr lang="fi-FI" sz="1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10306"/>
            <a:ext cx="7988300" cy="636588"/>
          </a:xfrm>
        </p:spPr>
        <p:txBody>
          <a:bodyPr/>
          <a:lstStyle/>
          <a:p>
            <a:pPr eaLnBrk="1" hangingPunct="1"/>
            <a:r>
              <a:rPr lang="fi-FI" sz="2800">
                <a:solidFill>
                  <a:schemeClr val="tx1"/>
                </a:solidFill>
              </a:rPr>
              <a:t>Uudet palvelut (räätälöity): etenemispolku kohti käytettävyyden perustasoa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/>
            </a:r>
            <a:br>
              <a:rPr lang="fi-FI" sz="2800" dirty="0" smtClean="0">
                <a:solidFill>
                  <a:schemeClr val="tx1"/>
                </a:solidFill>
              </a:rPr>
            </a:br>
            <a:endParaRPr lang="fi-FI" sz="2800" dirty="0" smtClean="0">
              <a:solidFill>
                <a:schemeClr val="tx1"/>
              </a:solidFill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266992" y="1484784"/>
            <a:ext cx="8319368" cy="38164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tlCol="0" anchor="t"/>
          <a:lstStyle/>
          <a:p>
            <a:pPr lvl="1" algn="ctr"/>
            <a:endParaRPr lang="fi-FI" b="1" smtClean="0">
              <a:solidFill>
                <a:schemeClr val="tx1"/>
              </a:solidFill>
            </a:endParaRPr>
          </a:p>
          <a:p>
            <a:pPr lvl="1" algn="ctr"/>
            <a:endParaRPr lang="fi-FI" b="1">
              <a:solidFill>
                <a:schemeClr val="tx1"/>
              </a:solidFill>
            </a:endParaRPr>
          </a:p>
          <a:p>
            <a:pPr algn="ctr"/>
            <a:r>
              <a:rPr lang="fi-FI" sz="2800" b="1" smtClean="0">
                <a:solidFill>
                  <a:schemeClr val="tx1"/>
                </a:solidFill>
              </a:rPr>
              <a:t>Käyttö ja jatkokehitys</a:t>
            </a:r>
            <a:br>
              <a:rPr lang="fi-FI" sz="2800" b="1" smtClean="0">
                <a:solidFill>
                  <a:schemeClr val="tx1"/>
                </a:solidFill>
              </a:rPr>
            </a:br>
            <a:r>
              <a:rPr lang="fi-FI" sz="2800" b="1" smtClean="0">
                <a:solidFill>
                  <a:schemeClr val="tx1"/>
                </a:solidFill>
              </a:rPr>
              <a:t/>
            </a:r>
            <a:br>
              <a:rPr lang="fi-FI" sz="2800" b="1" smtClean="0">
                <a:solidFill>
                  <a:schemeClr val="tx1"/>
                </a:solidFill>
              </a:rPr>
            </a:br>
            <a:r>
              <a:rPr lang="fi-FI" sz="1400" b="1">
                <a:solidFill>
                  <a:schemeClr val="tx1"/>
                </a:solidFill>
              </a:rPr>
              <a:t>k</a:t>
            </a:r>
            <a:r>
              <a:rPr lang="fi-FI" sz="1400"/>
              <a:t>ansalaiskuuleminen tai virkamieskuuleminen</a:t>
            </a:r>
          </a:p>
          <a:p>
            <a:pPr algn="ctr">
              <a:buFont typeface="Arial" pitchFamily="34" charset="0"/>
              <a:buChar char="•"/>
            </a:pPr>
            <a:r>
              <a:rPr lang="fi-FI" sz="1400"/>
              <a:t>OM:n kuulemispalvelut  tai käyttäjätutkimus</a:t>
            </a:r>
          </a:p>
          <a:p>
            <a:pPr lvl="1" algn="ctr"/>
            <a:endParaRPr lang="fi-FI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72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yliopisto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009B3A"/>
      </a:accent1>
      <a:accent2>
        <a:srgbClr val="FF7900"/>
      </a:accent2>
      <a:accent3>
        <a:srgbClr val="0065BD"/>
      </a:accent3>
      <a:accent4>
        <a:srgbClr val="ED2939"/>
      </a:accent4>
      <a:accent5>
        <a:srgbClr val="FECB00"/>
      </a:accent5>
      <a:accent6>
        <a:srgbClr val="6639B7"/>
      </a:accent6>
      <a:hlink>
        <a:srgbClr val="0065BD"/>
      </a:hlink>
      <a:folHlink>
        <a:srgbClr val="ED2939"/>
      </a:folHlink>
    </a:clrScheme>
    <a:fontScheme name="Aalto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036992F0-219F-4C58-BEA0-BBD0542B1B72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aalto_yliopisto</Template>
  <TotalTime>0</TotalTime>
  <Words>441</Words>
  <Application>Microsoft Office PowerPoint</Application>
  <PresentationFormat>Näytössä katseltava diaesitys (4:3)</PresentationFormat>
  <Paragraphs>83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3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aalto_yliopisto</vt:lpstr>
      <vt:lpstr>1_Custom Design</vt:lpstr>
      <vt:lpstr>Custom Design</vt:lpstr>
      <vt:lpstr>Uudet palvelut (räätälöity): Tomin kommentit   </vt:lpstr>
      <vt:lpstr>Uudet palvelut (räätälöity): etenemispolku kohti käytettävyyden perustasoa yhdellä slidella  </vt:lpstr>
      <vt:lpstr>Uudet palvelut (räätälöity): etenemispolku kohti käytettävyyden perustasoa </vt:lpstr>
      <vt:lpstr>Uudet palvelut (räätälöity): etenemispolku kohti käytettävyyden perustasoa  </vt:lpstr>
      <vt:lpstr>Uudet palvelut (räätälöity): etenemispolku kohti käytettävyyden perustasoa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2011-10-06T05:34:51Z</dcterms:created>
  <dcterms:modified xsi:type="dcterms:W3CDTF">2013-03-07T12:36:24Z</dcterms:modified>
</cp:coreProperties>
</file>