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2" r:id="rId2"/>
    <p:sldMasterId id="2147483714" r:id="rId3"/>
  </p:sldMasterIdLst>
  <p:notesMasterIdLst>
    <p:notesMasterId r:id="rId42"/>
  </p:notesMasterIdLst>
  <p:sldIdLst>
    <p:sldId id="256" r:id="rId4"/>
    <p:sldId id="301" r:id="rId5"/>
    <p:sldId id="300" r:id="rId6"/>
    <p:sldId id="305" r:id="rId7"/>
    <p:sldId id="268" r:id="rId8"/>
    <p:sldId id="260" r:id="rId9"/>
    <p:sldId id="270" r:id="rId10"/>
    <p:sldId id="271" r:id="rId11"/>
    <p:sldId id="269" r:id="rId12"/>
    <p:sldId id="263" r:id="rId13"/>
    <p:sldId id="302" r:id="rId14"/>
    <p:sldId id="264" r:id="rId15"/>
    <p:sldId id="299" r:id="rId16"/>
    <p:sldId id="272" r:id="rId17"/>
    <p:sldId id="273" r:id="rId18"/>
    <p:sldId id="286" r:id="rId19"/>
    <p:sldId id="304" r:id="rId20"/>
    <p:sldId id="259" r:id="rId21"/>
    <p:sldId id="284" r:id="rId22"/>
    <p:sldId id="297" r:id="rId23"/>
    <p:sldId id="298" r:id="rId24"/>
    <p:sldId id="261" r:id="rId25"/>
    <p:sldId id="295" r:id="rId26"/>
    <p:sldId id="267" r:id="rId27"/>
    <p:sldId id="266" r:id="rId28"/>
    <p:sldId id="291" r:id="rId29"/>
    <p:sldId id="283" r:id="rId30"/>
    <p:sldId id="285" r:id="rId31"/>
    <p:sldId id="289" r:id="rId32"/>
    <p:sldId id="290" r:id="rId33"/>
    <p:sldId id="294" r:id="rId34"/>
    <p:sldId id="293" r:id="rId35"/>
    <p:sldId id="282" r:id="rId36"/>
    <p:sldId id="277" r:id="rId37"/>
    <p:sldId id="296" r:id="rId38"/>
    <p:sldId id="278" r:id="rId39"/>
    <p:sldId id="281" r:id="rId40"/>
    <p:sldId id="306" r:id="rId4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8" autoAdjust="0"/>
    <p:restoredTop sz="94719" autoAdjust="0"/>
  </p:normalViewPr>
  <p:slideViewPr>
    <p:cSldViewPr snapToGrid="0">
      <p:cViewPr varScale="1">
        <p:scale>
          <a:sx n="80" d="100"/>
          <a:sy n="80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46B9C-0092-4689-B54D-30EC9B21308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4C43A48-1346-40E6-A0E0-80104F33B042}">
      <dgm:prSet phldrT="[Teksti]" custT="1"/>
      <dgm:spPr>
        <a:solidFill>
          <a:srgbClr val="D80073"/>
        </a:solidFill>
      </dgm:spPr>
      <dgm:t>
        <a:bodyPr tIns="1476000"/>
        <a:lstStyle/>
        <a:p>
          <a:pPr>
            <a:lnSpc>
              <a:spcPct val="100000"/>
            </a:lnSpc>
          </a:pPr>
          <a:r>
            <a:rPr lang="fi-FI" sz="3000" dirty="0" err="1" smtClean="0">
              <a:solidFill>
                <a:schemeClr val="bg1"/>
              </a:solidFill>
              <a:latin typeface="Gill Sans MT" panose="020B0502020104020203" pitchFamily="34" charset="0"/>
            </a:rPr>
            <a:t>Ymmär</a:t>
          </a:r>
          <a:r>
            <a:rPr lang="fi-FI" sz="3000" dirty="0" smtClean="0">
              <a:solidFill>
                <a:schemeClr val="bg1"/>
              </a:solidFill>
              <a:latin typeface="Gill Sans MT" panose="020B0502020104020203" pitchFamily="34" charset="0"/>
            </a:rPr>
            <a:t>-</a:t>
          </a:r>
          <a:br>
            <a:rPr lang="fi-FI" sz="3000" dirty="0" smtClean="0">
              <a:solidFill>
                <a:schemeClr val="bg1"/>
              </a:solidFill>
              <a:latin typeface="Gill Sans MT" panose="020B0502020104020203" pitchFamily="34" charset="0"/>
            </a:rPr>
          </a:br>
          <a:r>
            <a:rPr lang="fi-FI" sz="3000" dirty="0" err="1" smtClean="0">
              <a:solidFill>
                <a:schemeClr val="bg1"/>
              </a:solidFill>
              <a:latin typeface="Gill Sans MT" panose="020B0502020104020203" pitchFamily="34" charset="0"/>
            </a:rPr>
            <a:t>rettävä</a:t>
          </a:r>
          <a:r>
            <a:rPr lang="fi-FI" sz="3000" dirty="0" smtClean="0">
              <a:solidFill>
                <a:schemeClr val="bg1"/>
              </a:solidFill>
              <a:latin typeface="Gill Sans MT" panose="020B0502020104020203" pitchFamily="34" charset="0"/>
            </a:rPr>
            <a:t> </a:t>
          </a:r>
          <a:r>
            <a:rPr lang="fi-FI" sz="3000" dirty="0">
              <a:solidFill>
                <a:schemeClr val="bg1"/>
              </a:solidFill>
              <a:latin typeface="Gill Sans MT" panose="020B0502020104020203" pitchFamily="34" charset="0"/>
            </a:rPr>
            <a:t/>
          </a:r>
          <a:br>
            <a:rPr lang="fi-FI" sz="3000" dirty="0">
              <a:solidFill>
                <a:schemeClr val="bg1"/>
              </a:solidFill>
              <a:latin typeface="Gill Sans MT" panose="020B0502020104020203" pitchFamily="34" charset="0"/>
            </a:rPr>
          </a:br>
          <a:r>
            <a:rPr lang="fi-FI" sz="3000" dirty="0" smtClean="0">
              <a:solidFill>
                <a:schemeClr val="bg1"/>
              </a:solidFill>
              <a:latin typeface="Gill Sans MT" panose="020B0502020104020203" pitchFamily="34" charset="0"/>
            </a:rPr>
            <a:t>sisältö</a:t>
          </a:r>
          <a:br>
            <a:rPr lang="fi-FI" sz="3000" dirty="0" smtClean="0">
              <a:solidFill>
                <a:schemeClr val="bg1"/>
              </a:solidFill>
              <a:latin typeface="Gill Sans MT" panose="020B0502020104020203" pitchFamily="34" charset="0"/>
            </a:rPr>
          </a:br>
          <a:endParaRPr lang="fi-FI" sz="3000" dirty="0" smtClean="0">
            <a:solidFill>
              <a:schemeClr val="bg1"/>
            </a:solidFill>
            <a:latin typeface="Gill Sans MT" panose="020B05020201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” ”"/>
        </a:ext>
      </dgm:extLst>
    </dgm:pt>
    <dgm:pt modelId="{61F7CE86-C87F-4AA1-A644-0763B1FF4A2E}" type="parTrans" cxnId="{937E4F70-7204-4506-B576-AF0642ACF238}">
      <dgm:prSet/>
      <dgm:spPr/>
      <dgm:t>
        <a:bodyPr/>
        <a:lstStyle/>
        <a:p>
          <a:endParaRPr lang="fi-FI"/>
        </a:p>
      </dgm:t>
    </dgm:pt>
    <dgm:pt modelId="{FBF7D8AB-22B1-4CD7-A0EF-4B2FC6BFE377}" type="sibTrans" cxnId="{937E4F70-7204-4506-B576-AF0642ACF238}">
      <dgm:prSet/>
      <dgm:spPr/>
      <dgm:t>
        <a:bodyPr/>
        <a:lstStyle/>
        <a:p>
          <a:endParaRPr lang="fi-FI"/>
        </a:p>
      </dgm:t>
    </dgm:pt>
    <dgm:pt modelId="{B321283E-2B77-4F57-B6CA-3605D5FE543E}">
      <dgm:prSet phldrT="[Teksti]" custT="1"/>
      <dgm:spPr>
        <a:solidFill>
          <a:srgbClr val="4B7400"/>
        </a:solidFill>
      </dgm:spPr>
      <dgm:t>
        <a:bodyPr/>
        <a:lstStyle/>
        <a:p>
          <a:r>
            <a:rPr lang="fi-FI" sz="3000" dirty="0">
              <a:solidFill>
                <a:schemeClr val="bg1"/>
              </a:solidFill>
              <a:latin typeface="Gill Sans MT" panose="020B0502020104020203" pitchFamily="34" charset="0"/>
            </a:rPr>
            <a:t>Selkeä ja hahmotettava käyttöliittymä</a:t>
          </a:r>
        </a:p>
      </dgm:t>
      <dgm:extLst>
        <a:ext uri="{E40237B7-FDA0-4F09-8148-C483321AD2D9}">
          <dgm14:cNvPr xmlns:dgm14="http://schemas.microsoft.com/office/drawing/2010/diagram" id="0" name="" descr="” ”"/>
        </a:ext>
      </dgm:extLst>
    </dgm:pt>
    <dgm:pt modelId="{9666F192-9B81-499B-BCF5-5B8D09E5A091}" type="parTrans" cxnId="{7F07DC23-C797-4CFD-AEDE-78FD372CF00A}">
      <dgm:prSet/>
      <dgm:spPr/>
      <dgm:t>
        <a:bodyPr/>
        <a:lstStyle/>
        <a:p>
          <a:endParaRPr lang="fi-FI"/>
        </a:p>
      </dgm:t>
    </dgm:pt>
    <dgm:pt modelId="{C2C063ED-9194-4DCA-A814-026190C8A48B}" type="sibTrans" cxnId="{7F07DC23-C797-4CFD-AEDE-78FD372CF00A}">
      <dgm:prSet/>
      <dgm:spPr/>
      <dgm:t>
        <a:bodyPr/>
        <a:lstStyle/>
        <a:p>
          <a:endParaRPr lang="fi-FI"/>
        </a:p>
      </dgm:t>
    </dgm:pt>
    <dgm:pt modelId="{ABCC0473-B898-43B0-8FC4-937A5625A617}">
      <dgm:prSet phldrT="[Teksti]" custT="1"/>
      <dgm:spPr>
        <a:solidFill>
          <a:srgbClr val="383EEA"/>
        </a:solidFill>
      </dgm:spPr>
      <dgm:t>
        <a:bodyPr/>
        <a:lstStyle/>
        <a:p>
          <a:r>
            <a:rPr lang="fi-FI" sz="3000" dirty="0">
              <a:solidFill>
                <a:schemeClr val="bg1"/>
              </a:solidFill>
              <a:latin typeface="Gill Sans MT" panose="020B0502020104020203" pitchFamily="34" charset="0"/>
            </a:rPr>
            <a:t>Teknisesti virheetön toteutus</a:t>
          </a:r>
        </a:p>
      </dgm:t>
      <dgm:extLst>
        <a:ext uri="{E40237B7-FDA0-4F09-8148-C483321AD2D9}">
          <dgm14:cNvPr xmlns:dgm14="http://schemas.microsoft.com/office/drawing/2010/diagram" id="0" name="" descr="” ”"/>
        </a:ext>
      </dgm:extLst>
    </dgm:pt>
    <dgm:pt modelId="{79674D56-6A13-462F-A4B4-F38ABC06D5AB}" type="parTrans" cxnId="{695BB08D-8CCF-402C-8F62-3B46F083F548}">
      <dgm:prSet/>
      <dgm:spPr/>
      <dgm:t>
        <a:bodyPr/>
        <a:lstStyle/>
        <a:p>
          <a:endParaRPr lang="fi-FI"/>
        </a:p>
      </dgm:t>
    </dgm:pt>
    <dgm:pt modelId="{F30AFC6D-A4AD-463A-B100-845F077FB0EC}" type="sibTrans" cxnId="{695BB08D-8CCF-402C-8F62-3B46F083F548}">
      <dgm:prSet/>
      <dgm:spPr/>
      <dgm:t>
        <a:bodyPr/>
        <a:lstStyle/>
        <a:p>
          <a:endParaRPr lang="fi-FI"/>
        </a:p>
      </dgm:t>
    </dgm:pt>
    <dgm:pt modelId="{85F794D6-FFAE-4F62-B1A8-01D37B9D1F3F}" type="pres">
      <dgm:prSet presAssocID="{73746B9C-0092-4689-B54D-30EC9B21308C}" presName="Name0" presStyleCnt="0">
        <dgm:presLayoutVars>
          <dgm:dir/>
          <dgm:animLvl val="lvl"/>
          <dgm:resizeHandles val="exact"/>
        </dgm:presLayoutVars>
      </dgm:prSet>
      <dgm:spPr/>
    </dgm:pt>
    <dgm:pt modelId="{F0EDEE5D-EDEA-40C0-9B7E-99FFD4BFBD2F}" type="pres">
      <dgm:prSet presAssocID="{A4C43A48-1346-40E6-A0E0-80104F33B042}" presName="Name8" presStyleCnt="0"/>
      <dgm:spPr/>
    </dgm:pt>
    <dgm:pt modelId="{CD60414C-09F5-451C-B5D4-3B97E1A8432C}" type="pres">
      <dgm:prSet presAssocID="{A4C43A48-1346-40E6-A0E0-80104F33B042}" presName="level" presStyleLbl="node1" presStyleIdx="0" presStyleCnt="3" custLinFactNeighborX="-12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FF5B4-6BB7-4615-BF1A-7F03CC3E5311}" type="pres">
      <dgm:prSet presAssocID="{A4C43A48-1346-40E6-A0E0-80104F33B0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A4448-E9E6-49D7-9DA9-CD9D833C8534}" type="pres">
      <dgm:prSet presAssocID="{B321283E-2B77-4F57-B6CA-3605D5FE543E}" presName="Name8" presStyleCnt="0"/>
      <dgm:spPr/>
    </dgm:pt>
    <dgm:pt modelId="{D66F386A-9895-4BDB-82D4-7DED58662A2D}" type="pres">
      <dgm:prSet presAssocID="{B321283E-2B77-4F57-B6CA-3605D5FE543E}" presName="level" presStyleLbl="node1" presStyleIdx="1" presStyleCnt="3" custScaleY="53101" custLinFactNeighborX="-518" custLinFactNeighborY="-14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8195C-BADF-4E10-8728-B9481025FE34}" type="pres">
      <dgm:prSet presAssocID="{B321283E-2B77-4F57-B6CA-3605D5FE54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5211A-3BA2-4FFB-989F-825F5322D95E}" type="pres">
      <dgm:prSet presAssocID="{ABCC0473-B898-43B0-8FC4-937A5625A617}" presName="Name8" presStyleCnt="0"/>
      <dgm:spPr/>
    </dgm:pt>
    <dgm:pt modelId="{31CFB053-3AAB-4DD7-95EF-B588651F0EAF}" type="pres">
      <dgm:prSet presAssocID="{ABCC0473-B898-43B0-8FC4-937A5625A617}" presName="level" presStyleLbl="node1" presStyleIdx="2" presStyleCnt="3" custScaleY="40666" custLinFactNeighborX="148" custLinFactNeighborY="-24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55B78-B5AD-48DC-9E35-14C76AFDEDBE}" type="pres">
      <dgm:prSet presAssocID="{ABCC0473-B898-43B0-8FC4-937A5625A6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67EF7-37DD-459E-AB22-1ABB184DF92F}" type="presOf" srcId="{B321283E-2B77-4F57-B6CA-3605D5FE543E}" destId="{D66F386A-9895-4BDB-82D4-7DED58662A2D}" srcOrd="0" destOrd="0" presId="urn:microsoft.com/office/officeart/2005/8/layout/pyramid1"/>
    <dgm:cxn modelId="{B9886973-2EB9-49E8-BF09-4F7912AF5389}" type="presOf" srcId="{B321283E-2B77-4F57-B6CA-3605D5FE543E}" destId="{4E68195C-BADF-4E10-8728-B9481025FE34}" srcOrd="1" destOrd="0" presId="urn:microsoft.com/office/officeart/2005/8/layout/pyramid1"/>
    <dgm:cxn modelId="{695BB08D-8CCF-402C-8F62-3B46F083F548}" srcId="{73746B9C-0092-4689-B54D-30EC9B21308C}" destId="{ABCC0473-B898-43B0-8FC4-937A5625A617}" srcOrd="2" destOrd="0" parTransId="{79674D56-6A13-462F-A4B4-F38ABC06D5AB}" sibTransId="{F30AFC6D-A4AD-463A-B100-845F077FB0EC}"/>
    <dgm:cxn modelId="{52AD5766-DFF7-4699-AFBB-4382F8D4B026}" type="presOf" srcId="{ABCC0473-B898-43B0-8FC4-937A5625A617}" destId="{A4F55B78-B5AD-48DC-9E35-14C76AFDEDBE}" srcOrd="1" destOrd="0" presId="urn:microsoft.com/office/officeart/2005/8/layout/pyramid1"/>
    <dgm:cxn modelId="{6906C109-48C0-42FF-86A1-14D584066A3D}" type="presOf" srcId="{A4C43A48-1346-40E6-A0E0-80104F33B042}" destId="{CD60414C-09F5-451C-B5D4-3B97E1A8432C}" srcOrd="0" destOrd="0" presId="urn:microsoft.com/office/officeart/2005/8/layout/pyramid1"/>
    <dgm:cxn modelId="{937E4F70-7204-4506-B576-AF0642ACF238}" srcId="{73746B9C-0092-4689-B54D-30EC9B21308C}" destId="{A4C43A48-1346-40E6-A0E0-80104F33B042}" srcOrd="0" destOrd="0" parTransId="{61F7CE86-C87F-4AA1-A644-0763B1FF4A2E}" sibTransId="{FBF7D8AB-22B1-4CD7-A0EF-4B2FC6BFE377}"/>
    <dgm:cxn modelId="{AB99ED2C-56F8-4138-87D7-EECC5233D825}" type="presOf" srcId="{ABCC0473-B898-43B0-8FC4-937A5625A617}" destId="{31CFB053-3AAB-4DD7-95EF-B588651F0EAF}" srcOrd="0" destOrd="0" presId="urn:microsoft.com/office/officeart/2005/8/layout/pyramid1"/>
    <dgm:cxn modelId="{57C29F2C-0A0D-4A4F-AF1C-B779C289CE17}" type="presOf" srcId="{73746B9C-0092-4689-B54D-30EC9B21308C}" destId="{85F794D6-FFAE-4F62-B1A8-01D37B9D1F3F}" srcOrd="0" destOrd="0" presId="urn:microsoft.com/office/officeart/2005/8/layout/pyramid1"/>
    <dgm:cxn modelId="{7F07DC23-C797-4CFD-AEDE-78FD372CF00A}" srcId="{73746B9C-0092-4689-B54D-30EC9B21308C}" destId="{B321283E-2B77-4F57-B6CA-3605D5FE543E}" srcOrd="1" destOrd="0" parTransId="{9666F192-9B81-499B-BCF5-5B8D09E5A091}" sibTransId="{C2C063ED-9194-4DCA-A814-026190C8A48B}"/>
    <dgm:cxn modelId="{93A45A34-AE16-4FD4-A449-6FE009CE1AF8}" type="presOf" srcId="{A4C43A48-1346-40E6-A0E0-80104F33B042}" destId="{822FF5B4-6BB7-4615-BF1A-7F03CC3E5311}" srcOrd="1" destOrd="0" presId="urn:microsoft.com/office/officeart/2005/8/layout/pyramid1"/>
    <dgm:cxn modelId="{68787506-0AB1-4718-ADBA-612E44C413AB}" type="presParOf" srcId="{85F794D6-FFAE-4F62-B1A8-01D37B9D1F3F}" destId="{F0EDEE5D-EDEA-40C0-9B7E-99FFD4BFBD2F}" srcOrd="0" destOrd="0" presId="urn:microsoft.com/office/officeart/2005/8/layout/pyramid1"/>
    <dgm:cxn modelId="{912AD82B-1473-447E-8575-97ABE8D05D0C}" type="presParOf" srcId="{F0EDEE5D-EDEA-40C0-9B7E-99FFD4BFBD2F}" destId="{CD60414C-09F5-451C-B5D4-3B97E1A8432C}" srcOrd="0" destOrd="0" presId="urn:microsoft.com/office/officeart/2005/8/layout/pyramid1"/>
    <dgm:cxn modelId="{46310CF0-4402-49CA-AB07-17F694FA24FB}" type="presParOf" srcId="{F0EDEE5D-EDEA-40C0-9B7E-99FFD4BFBD2F}" destId="{822FF5B4-6BB7-4615-BF1A-7F03CC3E5311}" srcOrd="1" destOrd="0" presId="urn:microsoft.com/office/officeart/2005/8/layout/pyramid1"/>
    <dgm:cxn modelId="{63A2E465-F016-4FD8-81D9-04CFE1A56A1A}" type="presParOf" srcId="{85F794D6-FFAE-4F62-B1A8-01D37B9D1F3F}" destId="{91CA4448-E9E6-49D7-9DA9-CD9D833C8534}" srcOrd="1" destOrd="0" presId="urn:microsoft.com/office/officeart/2005/8/layout/pyramid1"/>
    <dgm:cxn modelId="{65403FD5-D6C1-485D-A149-2A190ECB9D83}" type="presParOf" srcId="{91CA4448-E9E6-49D7-9DA9-CD9D833C8534}" destId="{D66F386A-9895-4BDB-82D4-7DED58662A2D}" srcOrd="0" destOrd="0" presId="urn:microsoft.com/office/officeart/2005/8/layout/pyramid1"/>
    <dgm:cxn modelId="{40CFFF5C-9A50-4F17-B324-D28A6594EB87}" type="presParOf" srcId="{91CA4448-E9E6-49D7-9DA9-CD9D833C8534}" destId="{4E68195C-BADF-4E10-8728-B9481025FE34}" srcOrd="1" destOrd="0" presId="urn:microsoft.com/office/officeart/2005/8/layout/pyramid1"/>
    <dgm:cxn modelId="{AAF5360E-EA41-4B65-810D-CC40C60345F9}" type="presParOf" srcId="{85F794D6-FFAE-4F62-B1A8-01D37B9D1F3F}" destId="{3665211A-3BA2-4FFB-989F-825F5322D95E}" srcOrd="2" destOrd="0" presId="urn:microsoft.com/office/officeart/2005/8/layout/pyramid1"/>
    <dgm:cxn modelId="{21EEE108-8F74-45D1-973D-ECD6D5768E12}" type="presParOf" srcId="{3665211A-3BA2-4FFB-989F-825F5322D95E}" destId="{31CFB053-3AAB-4DD7-95EF-B588651F0EAF}" srcOrd="0" destOrd="0" presId="urn:microsoft.com/office/officeart/2005/8/layout/pyramid1"/>
    <dgm:cxn modelId="{22525832-CFDD-4773-B212-D5683900D1DA}" type="presParOf" srcId="{3665211A-3BA2-4FFB-989F-825F5322D95E}" destId="{A4F55B78-B5AD-48DC-9E35-14C76AFDEDB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0414C-09F5-451C-B5D4-3B97E1A8432C}">
      <dsp:nvSpPr>
        <dsp:cNvPr id="0" name=""/>
        <dsp:cNvSpPr/>
      </dsp:nvSpPr>
      <dsp:spPr>
        <a:xfrm>
          <a:off x="1184048" y="0"/>
          <a:ext cx="2595487" cy="2502349"/>
        </a:xfrm>
        <a:prstGeom prst="trapezoid">
          <a:avLst>
            <a:gd name="adj" fmla="val 51861"/>
          </a:avLst>
        </a:prstGeom>
        <a:solidFill>
          <a:srgbClr val="D800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476000" rIns="38100" bIns="381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 err="1" smtClean="0">
              <a:solidFill>
                <a:schemeClr val="bg1"/>
              </a:solidFill>
              <a:latin typeface="Gill Sans MT" panose="020B0502020104020203" pitchFamily="34" charset="0"/>
            </a:rPr>
            <a:t>Ymmär</a:t>
          </a:r>
          <a:r>
            <a:rPr lang="fi-FI" sz="3000" kern="1200" dirty="0" smtClean="0">
              <a:solidFill>
                <a:schemeClr val="bg1"/>
              </a:solidFill>
              <a:latin typeface="Gill Sans MT" panose="020B0502020104020203" pitchFamily="34" charset="0"/>
            </a:rPr>
            <a:t>-</a:t>
          </a:r>
          <a:br>
            <a:rPr lang="fi-FI" sz="3000" kern="1200" dirty="0" smtClean="0">
              <a:solidFill>
                <a:schemeClr val="bg1"/>
              </a:solidFill>
              <a:latin typeface="Gill Sans MT" panose="020B0502020104020203" pitchFamily="34" charset="0"/>
            </a:rPr>
          </a:br>
          <a:r>
            <a:rPr lang="fi-FI" sz="3000" kern="1200" dirty="0" err="1" smtClean="0">
              <a:solidFill>
                <a:schemeClr val="bg1"/>
              </a:solidFill>
              <a:latin typeface="Gill Sans MT" panose="020B0502020104020203" pitchFamily="34" charset="0"/>
            </a:rPr>
            <a:t>rettävä</a:t>
          </a:r>
          <a:r>
            <a:rPr lang="fi-FI" sz="3000" kern="1200" dirty="0" smtClean="0">
              <a:solidFill>
                <a:schemeClr val="bg1"/>
              </a:solidFill>
              <a:latin typeface="Gill Sans MT" panose="020B0502020104020203" pitchFamily="34" charset="0"/>
            </a:rPr>
            <a:t> </a:t>
          </a:r>
          <a:r>
            <a:rPr lang="fi-FI" sz="3000" kern="1200" dirty="0">
              <a:solidFill>
                <a:schemeClr val="bg1"/>
              </a:solidFill>
              <a:latin typeface="Gill Sans MT" panose="020B0502020104020203" pitchFamily="34" charset="0"/>
            </a:rPr>
            <a:t/>
          </a:r>
          <a:br>
            <a:rPr lang="fi-FI" sz="3000" kern="1200" dirty="0">
              <a:solidFill>
                <a:schemeClr val="bg1"/>
              </a:solidFill>
              <a:latin typeface="Gill Sans MT" panose="020B0502020104020203" pitchFamily="34" charset="0"/>
            </a:rPr>
          </a:br>
          <a:r>
            <a:rPr lang="fi-FI" sz="3000" kern="1200" dirty="0" smtClean="0">
              <a:solidFill>
                <a:schemeClr val="bg1"/>
              </a:solidFill>
              <a:latin typeface="Gill Sans MT" panose="020B0502020104020203" pitchFamily="34" charset="0"/>
            </a:rPr>
            <a:t>sisältö</a:t>
          </a:r>
          <a:br>
            <a:rPr lang="fi-FI" sz="3000" kern="1200" dirty="0" smtClean="0">
              <a:solidFill>
                <a:schemeClr val="bg1"/>
              </a:solidFill>
              <a:latin typeface="Gill Sans MT" panose="020B0502020104020203" pitchFamily="34" charset="0"/>
            </a:rPr>
          </a:br>
          <a:endParaRPr lang="fi-FI" sz="3000" kern="1200" dirty="0" smtClean="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>
        <a:off x="1184048" y="0"/>
        <a:ext cx="2595487" cy="2502349"/>
      </dsp:txXfrm>
    </dsp:sp>
    <dsp:sp modelId="{D66F386A-9895-4BDB-82D4-7DED58662A2D}">
      <dsp:nvSpPr>
        <dsp:cNvPr id="0" name=""/>
        <dsp:cNvSpPr/>
      </dsp:nvSpPr>
      <dsp:spPr>
        <a:xfrm>
          <a:off x="507156" y="2466865"/>
          <a:ext cx="3973717" cy="1328772"/>
        </a:xfrm>
        <a:prstGeom prst="trapezoid">
          <a:avLst>
            <a:gd name="adj" fmla="val 51861"/>
          </a:avLst>
        </a:prstGeom>
        <a:solidFill>
          <a:srgbClr val="4B7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>
              <a:solidFill>
                <a:schemeClr val="bg1"/>
              </a:solidFill>
              <a:latin typeface="Gill Sans MT" panose="020B0502020104020203" pitchFamily="34" charset="0"/>
            </a:rPr>
            <a:t>Selkeä ja hahmotettava käyttöliittymä</a:t>
          </a:r>
        </a:p>
      </dsp:txBody>
      <dsp:txXfrm>
        <a:off x="1202557" y="2466865"/>
        <a:ext cx="2582916" cy="1328772"/>
      </dsp:txXfrm>
    </dsp:sp>
    <dsp:sp modelId="{31CFB053-3AAB-4DD7-95EF-B588651F0EAF}">
      <dsp:nvSpPr>
        <dsp:cNvPr id="0" name=""/>
        <dsp:cNvSpPr/>
      </dsp:nvSpPr>
      <dsp:spPr>
        <a:xfrm>
          <a:off x="0" y="3770139"/>
          <a:ext cx="5029199" cy="1017605"/>
        </a:xfrm>
        <a:prstGeom prst="trapezoid">
          <a:avLst>
            <a:gd name="adj" fmla="val 51861"/>
          </a:avLst>
        </a:prstGeom>
        <a:solidFill>
          <a:srgbClr val="383E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>
              <a:solidFill>
                <a:schemeClr val="bg1"/>
              </a:solidFill>
              <a:latin typeface="Gill Sans MT" panose="020B0502020104020203" pitchFamily="34" charset="0"/>
            </a:rPr>
            <a:t>Teknisesti virheetön toteutus</a:t>
          </a:r>
        </a:p>
      </dsp:txBody>
      <dsp:txXfrm>
        <a:off x="880109" y="3770139"/>
        <a:ext cx="3268979" cy="1017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F32D9-2728-4B01-A83C-72D5844BBAAF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F9DE-CBD1-4B8A-97E0-533CF7003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55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7938"/>
            <a:ext cx="4606925" cy="34544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Mitä tarkoittaa</a:t>
            </a:r>
            <a:r>
              <a:rPr lang="fi-FI" baseline="0"/>
              <a:t> ymmärrettävä sisältö? </a:t>
            </a:r>
          </a:p>
          <a:p>
            <a:endParaRPr lang="fi-FI" baseline="0"/>
          </a:p>
          <a:p>
            <a:r>
              <a:rPr lang="fi-FI" baseline="0"/>
              <a:t>Sisältöä voi olla tekstiä, kuvaa, videota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FF6A-F71A-4497-B6FB-0CA3C9E7E00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11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8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4"/>
            <a:ext cx="4741260" cy="1589105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1" y="3382048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5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1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574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700"/>
            <a:ext cx="4038600" cy="4557157"/>
          </a:xfrm>
        </p:spPr>
        <p:txBody>
          <a:bodyPr/>
          <a:lstStyle>
            <a:lvl1pPr>
              <a:defRPr sz="21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500">
                <a:latin typeface="Helvetica" pitchFamily="34" charset="0"/>
              </a:defRPr>
            </a:lvl3pPr>
            <a:lvl4pPr>
              <a:defRPr sz="1350">
                <a:latin typeface="Helvetica" pitchFamily="34" charset="0"/>
              </a:defRPr>
            </a:lvl4pPr>
            <a:lvl5pPr>
              <a:defRPr sz="1350"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700"/>
            <a:ext cx="4038600" cy="4557157"/>
          </a:xfrm>
        </p:spPr>
        <p:txBody>
          <a:bodyPr/>
          <a:lstStyle>
            <a:lvl1pPr>
              <a:defRPr sz="21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500">
                <a:latin typeface="Helvetica" pitchFamily="34" charset="0"/>
              </a:defRPr>
            </a:lvl3pPr>
            <a:lvl4pPr>
              <a:defRPr sz="1350">
                <a:latin typeface="Helvetica" pitchFamily="34" charset="0"/>
              </a:defRPr>
            </a:lvl4pPr>
            <a:lvl5pPr>
              <a:defRPr sz="1350"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514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700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Helvetica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91"/>
            <a:ext cx="4040188" cy="3704765"/>
          </a:xfrm>
        </p:spPr>
        <p:txBody>
          <a:bodyPr>
            <a:normAutofit/>
          </a:bodyPr>
          <a:lstStyle>
            <a:lvl1pPr>
              <a:defRPr sz="1500">
                <a:latin typeface="Helvetica" pitchFamily="34" charset="0"/>
              </a:defRPr>
            </a:lvl1pPr>
            <a:lvl2pPr>
              <a:defRPr sz="1350">
                <a:latin typeface="Helvetica" pitchFamily="34" charset="0"/>
              </a:defRPr>
            </a:lvl2pPr>
            <a:lvl3pPr>
              <a:defRPr sz="1200">
                <a:latin typeface="Helvetica" pitchFamily="34" charset="0"/>
              </a:defRPr>
            </a:lvl3pPr>
            <a:lvl4pPr>
              <a:defRPr sz="1050">
                <a:latin typeface="Helvetica" pitchFamily="34" charset="0"/>
              </a:defRPr>
            </a:lvl4pPr>
            <a:lvl5pPr>
              <a:defRPr sz="1050">
                <a:latin typeface="Helvetica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844700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Helvetica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697091"/>
            <a:ext cx="4041775" cy="3704765"/>
          </a:xfrm>
        </p:spPr>
        <p:txBody>
          <a:bodyPr>
            <a:normAutofit/>
          </a:bodyPr>
          <a:lstStyle>
            <a:lvl1pPr>
              <a:defRPr sz="1500">
                <a:latin typeface="Helvetica" pitchFamily="34" charset="0"/>
              </a:defRPr>
            </a:lvl1pPr>
            <a:lvl2pPr>
              <a:defRPr sz="1350">
                <a:latin typeface="Helvetica" pitchFamily="34" charset="0"/>
              </a:defRPr>
            </a:lvl2pPr>
            <a:lvl3pPr>
              <a:defRPr sz="1200">
                <a:latin typeface="Helvetica" pitchFamily="34" charset="0"/>
              </a:defRPr>
            </a:lvl3pPr>
            <a:lvl4pPr>
              <a:defRPr sz="1050">
                <a:latin typeface="Helvetica" pitchFamily="34" charset="0"/>
              </a:defRPr>
            </a:lvl4pPr>
            <a:lvl5pPr>
              <a:defRPr sz="1050">
                <a:latin typeface="Helvetica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085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592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bg>
      <p:bgPr>
        <a:solidFill>
          <a:srgbClr val="002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2957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950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83AE-6A17-432F-8D0A-64661EFCEDA8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3483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83AE-6A17-432F-8D0A-64661EFCEDA8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68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6"/>
            <a:ext cx="5111750" cy="5001185"/>
          </a:xfrm>
        </p:spPr>
        <p:txBody>
          <a:bodyPr>
            <a:normAutofit/>
          </a:bodyPr>
          <a:lstStyle>
            <a:lvl1pPr>
              <a:defRPr sz="21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500">
                <a:latin typeface="Helvetica" pitchFamily="34" charset="0"/>
              </a:defRPr>
            </a:lvl3pPr>
            <a:lvl4pPr>
              <a:defRPr sz="1350">
                <a:latin typeface="Helvetica" pitchFamily="34" charset="0"/>
              </a:defRPr>
            </a:lvl4pPr>
            <a:lvl5pPr>
              <a:defRPr sz="1350">
                <a:latin typeface="Helvetica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2503396"/>
            <a:ext cx="3008313" cy="3839135"/>
          </a:xfrm>
        </p:spPr>
        <p:txBody>
          <a:bodyPr/>
          <a:lstStyle>
            <a:lvl1pPr marL="0" indent="0">
              <a:buNone/>
              <a:defRPr sz="1050">
                <a:latin typeface="Helvetica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1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>
                <a:latin typeface="Helvetica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latin typeface="Helvetica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5080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534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4"/>
            <a:ext cx="4741260" cy="1589105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1" y="3382048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80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C4145-07B9-478B-AFCA-2B6805B11633}" type="datetime3">
              <a:rPr lang="en-US" smtClean="0"/>
              <a:t>8 December 2019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3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489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484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956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748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630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533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0061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390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02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6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4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3382048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24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500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627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826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808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189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883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276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2681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5232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88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4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3382048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677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199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739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19C-92F2-4A05-8D95-945BEC539DFC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633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- ja sisältö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44016" y="548680"/>
            <a:ext cx="8024283" cy="864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1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44016" y="1412776"/>
            <a:ext cx="8024283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5994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36458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r>
              <a:rPr lang="fi-FI"/>
              <a:t>Minna Koskinen  2019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539553" y="2060852"/>
            <a:ext cx="8028892" cy="37441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160735" indent="-160735">
              <a:buFont typeface="Arial"/>
              <a:buChar char="•"/>
              <a:defRPr sz="1013">
                <a:solidFill>
                  <a:schemeClr val="bg1"/>
                </a:solidFill>
              </a:defRPr>
            </a:lvl1pPr>
            <a:lvl2pPr marL="417910" indent="-160735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2pPr>
            <a:lvl3pPr marL="675085" marR="0" indent="-16073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88">
                <a:solidFill>
                  <a:schemeClr val="bg1"/>
                </a:solidFill>
              </a:defRPr>
            </a:lvl3pPr>
            <a:lvl4pPr marL="932260" marR="0" indent="-16073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88">
                <a:solidFill>
                  <a:schemeClr val="bg1"/>
                </a:solidFill>
              </a:defRPr>
            </a:lvl4pPr>
            <a:lvl5pPr marL="1028700" indent="0">
              <a:buNone/>
              <a:defRPr sz="788">
                <a:solidFill>
                  <a:schemeClr val="bg1"/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Muokkaa tekstin perustyylejä</a:t>
            </a:r>
          </a:p>
          <a:p>
            <a:pPr marL="675085" marR="0" lvl="2" indent="-16073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932260" marR="0" lvl="3" indent="-16073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1028700" marR="0" lvl="4" indent="-16073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72112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12651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602293" y="417021"/>
            <a:ext cx="8020159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13" b="1">
                <a:solidFill>
                  <a:srgbClr val="005A8C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602293" y="1268760"/>
            <a:ext cx="8020159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DE007B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602293" y="2001200"/>
            <a:ext cx="8020159" cy="38760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160735" indent="-160735">
              <a:buFont typeface="Arial"/>
              <a:buChar char="•"/>
              <a:defRPr sz="1013">
                <a:solidFill>
                  <a:schemeClr val="tx1"/>
                </a:solidFill>
              </a:defRPr>
            </a:lvl1pPr>
            <a:lvl2pPr marL="417910" indent="-160735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2pPr>
            <a:lvl3pPr marL="675085" indent="-160735">
              <a:buFont typeface="Arial" panose="020B0604020202020204" pitchFamily="34" charset="0"/>
              <a:buChar char="•"/>
              <a:defRPr sz="788">
                <a:solidFill>
                  <a:schemeClr val="tx1"/>
                </a:solidFill>
              </a:defRPr>
            </a:lvl3pPr>
            <a:lvl4pPr marL="932260" marR="0" indent="-16073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88">
                <a:solidFill>
                  <a:schemeClr val="tx1"/>
                </a:solidFill>
              </a:defRPr>
            </a:lvl4pPr>
            <a:lvl5pPr marL="1189435" indent="-160735">
              <a:buFont typeface="Arial" panose="020B0604020202020204" pitchFamily="34" charset="0"/>
              <a:buChar char="•"/>
              <a:defRPr sz="788">
                <a:solidFill>
                  <a:schemeClr val="tx1"/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480313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ctr"/>
            <a:r>
              <a:rPr lang="fi-FI"/>
              <a:t>Minna Koskinen  2019</a:t>
            </a:r>
          </a:p>
        </p:txBody>
      </p:sp>
    </p:spTree>
    <p:extLst>
      <p:ext uri="{BB962C8B-B14F-4D97-AF65-F5344CB8AC3E}">
        <p14:creationId xmlns:p14="http://schemas.microsoft.com/office/powerpoint/2010/main" val="3592446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igiCampus-partnerit&#10;Itä-Suomen yliopisto&#10;Oulun yliopisto&#10;Turun yliopisto&#10;Åbo Akademi&#10;Yrkeshögskolan Novia&#10;Lapin yliopisto&#10;Karelia ammattikorkeakoulu&#10;Jyväskylän ammattikorkeakoulu&#10;Centria ammattikorkeakoulu&#10;Hämeen ammattikorkeakoulu&#10;Kaakkois-Suomen ammattikorkeakoulu&#10;Tampereen yliopisto&#10;Maanpuolustuskorkeakoulu&#10;Tampereen teknillisen yliopisto&#10;Jyväskylän yliopisto&#10;Vaasan yliopisto&#10;CSC&#10;EXAM &#10;DigiCampus &#10;Opetus- ja kulttuurimimisteriö"/>
          <p:cNvPicPr>
            <a:picLocks noChangeAspect="1"/>
          </p:cNvPicPr>
          <p:nvPr userDrawn="1"/>
        </p:nvPicPr>
        <p:blipFill rotWithShape="1">
          <a:blip r:embed="rId2"/>
          <a:srcRect b="6537"/>
          <a:stretch/>
        </p:blipFill>
        <p:spPr>
          <a:xfrm>
            <a:off x="306587" y="245908"/>
            <a:ext cx="8267631" cy="5685337"/>
          </a:xfrm>
          <a:prstGeom prst="rect">
            <a:avLst/>
          </a:prstGeom>
        </p:spPr>
      </p:pic>
      <p:sp>
        <p:nvSpPr>
          <p:cNvPr id="2" name="Tekstiruutu 1"/>
          <p:cNvSpPr txBox="1"/>
          <p:nvPr userDrawn="1"/>
        </p:nvSpPr>
        <p:spPr>
          <a:xfrm>
            <a:off x="0" y="626899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err="1">
                <a:latin typeface="Gill Sans MT" panose="020B0502020104020203" pitchFamily="34" charset="0"/>
              </a:rPr>
              <a:t>DigiCampus</a:t>
            </a:r>
            <a:r>
              <a:rPr lang="fi-FI" sz="900" baseline="0">
                <a:latin typeface="Gill Sans MT" panose="020B0502020104020203" pitchFamily="34" charset="0"/>
              </a:rPr>
              <a:t> on opetus- ja kulttuuriministeriön rahoittama korkeakoulutuksen kehittämishanke</a:t>
            </a:r>
            <a:endParaRPr lang="fi-FI" sz="90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94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kautettu asettelu">
    <p:bg>
      <p:bgPr>
        <a:solidFill>
          <a:srgbClr val="383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igiCamp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56" y="4160761"/>
            <a:ext cx="3402442" cy="2394217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1167076" y="787758"/>
            <a:ext cx="6858000" cy="1255861"/>
          </a:xfrm>
        </p:spPr>
        <p:txBody>
          <a:bodyPr anchor="b">
            <a:normAutofit/>
          </a:bodyPr>
          <a:lstStyle>
            <a:lvl1pPr algn="ctr">
              <a:defRPr sz="2475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/>
          </p:nvPr>
        </p:nvSpPr>
        <p:spPr>
          <a:xfrm>
            <a:off x="1167076" y="2175875"/>
            <a:ext cx="6858001" cy="1500187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45719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1167076" y="787758"/>
            <a:ext cx="6858000" cy="1255861"/>
          </a:xfrm>
        </p:spPr>
        <p:txBody>
          <a:bodyPr anchor="b">
            <a:normAutofit/>
          </a:bodyPr>
          <a:lstStyle>
            <a:lvl1pPr algn="ctr">
              <a:defRPr sz="2475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type="body" idx="1"/>
          </p:nvPr>
        </p:nvSpPr>
        <p:spPr>
          <a:xfrm>
            <a:off x="1167076" y="2175875"/>
            <a:ext cx="6858001" cy="1500187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Kuva 8" descr="DigiCamp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64" y="4109254"/>
            <a:ext cx="3900797" cy="27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83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ukautettu asettelu">
    <p:bg>
      <p:bgPr>
        <a:solidFill>
          <a:srgbClr val="383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 userDrawn="1"/>
        </p:nvSpPr>
        <p:spPr>
          <a:xfrm>
            <a:off x="2320558" y="4321627"/>
            <a:ext cx="466503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25" b="1">
                <a:solidFill>
                  <a:schemeClr val="bg1"/>
                </a:solidFill>
                <a:latin typeface="Gill Sans MT" panose="020B0502020104020203" pitchFamily="34" charset="0"/>
              </a:rPr>
              <a:t>Korkeakoulujen</a:t>
            </a:r>
            <a:r>
              <a:rPr lang="fi-FI" sz="1125" b="1" baseline="0">
                <a:solidFill>
                  <a:schemeClr val="bg1"/>
                </a:solidFill>
                <a:latin typeface="Gill Sans MT" panose="020B0502020104020203" pitchFamily="34" charset="0"/>
              </a:rPr>
              <a:t> yhteinen digitaalinen oppimisympäristö, pedagogiikka ja palvelut</a:t>
            </a:r>
            <a:endParaRPr lang="fi-FI" sz="1125" b="1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Kuva 1" descr="DigiCamp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49" y="1425187"/>
            <a:ext cx="3912895" cy="2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23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igiCamp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57" y="1052434"/>
            <a:ext cx="4639367" cy="3269192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2320558" y="4321627"/>
            <a:ext cx="466503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25" b="1">
                <a:solidFill>
                  <a:srgbClr val="383EEA"/>
                </a:solidFill>
                <a:latin typeface="Gill Sans MT" panose="020B0502020104020203" pitchFamily="34" charset="0"/>
              </a:rPr>
              <a:t>Korkeakoulujen</a:t>
            </a:r>
            <a:r>
              <a:rPr lang="fi-FI" sz="1125" b="1" baseline="0">
                <a:solidFill>
                  <a:srgbClr val="383EEA"/>
                </a:solidFill>
                <a:latin typeface="Gill Sans MT" panose="020B0502020104020203" pitchFamily="34" charset="0"/>
              </a:rPr>
              <a:t> yhteinen digitaalinen oppimisympäristö, pedagogiikka ja palvelut</a:t>
            </a:r>
            <a:endParaRPr lang="fi-FI" sz="1125" b="1">
              <a:solidFill>
                <a:srgbClr val="383EEA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Kuva 1" descr="Opetus- ja kulttuuriministeriö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76" y="5639952"/>
            <a:ext cx="1078994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6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27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3"/>
            <a:ext cx="3541059" cy="1142345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2"/>
                </a:solidFill>
                <a:latin typeface="Helvetic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BA730CD-C22B-4C1C-BB64-A524C293575F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7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Helvetica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51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6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27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3"/>
            <a:ext cx="3541059" cy="1142345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2"/>
                </a:solidFill>
                <a:latin typeface="Helvetic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7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Helvetica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88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6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27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3"/>
            <a:ext cx="3541059" cy="1142345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2"/>
                </a:solidFill>
                <a:latin typeface="Helvetic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7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Helvetica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395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5"/>
            <a:ext cx="7772400" cy="1043773"/>
          </a:xfrm>
        </p:spPr>
        <p:txBody>
          <a:bodyPr anchor="t">
            <a:normAutofit/>
          </a:bodyPr>
          <a:lstStyle>
            <a:lvl1pPr algn="l">
              <a:defRPr sz="27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35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050" b="1">
                <a:solidFill>
                  <a:schemeClr val="bg1"/>
                </a:solidFill>
              </a:defRPr>
            </a:lvl4pPr>
            <a:lvl5pPr>
              <a:defRPr sz="10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68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5"/>
            <a:ext cx="7772400" cy="1043773"/>
          </a:xfrm>
        </p:spPr>
        <p:txBody>
          <a:bodyPr anchor="t">
            <a:normAutofit/>
          </a:bodyPr>
          <a:lstStyle>
            <a:lvl1pPr algn="l">
              <a:defRPr sz="27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>
              <a:buClr>
                <a:schemeClr val="bg1"/>
              </a:buClr>
              <a:buFont typeface="Arial"/>
              <a:buChar char="•"/>
              <a:defRPr sz="15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35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050" b="1">
                <a:solidFill>
                  <a:schemeClr val="bg1"/>
                </a:solidFill>
              </a:defRPr>
            </a:lvl4pPr>
            <a:lvl5pPr>
              <a:defRPr sz="10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8.12.2019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652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 userDrawn="1"/>
        </p:nvGrpSpPr>
        <p:grpSpPr>
          <a:xfrm>
            <a:off x="7923412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67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hdr="0"/>
  <p:txStyles>
    <p:titleStyle>
      <a:lvl1pPr algn="l" defTabSz="342900" rtl="0" eaLnBrk="1" latinLnBrk="0" hangingPunct="1">
        <a:lnSpc>
          <a:spcPct val="100000"/>
        </a:lnSpc>
        <a:spcBef>
          <a:spcPct val="0"/>
        </a:spcBef>
        <a:buNone/>
        <a:defRPr sz="27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257175" indent="-257175" algn="l" defTabSz="342900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FontTx/>
        <a:buBlip>
          <a:blip r:embed="rId23"/>
        </a:buBlip>
        <a:defRPr sz="21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858600" indent="-171450" algn="l" defTabSz="342900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SzPct val="80000"/>
        <a:buFontTx/>
        <a:buBlip>
          <a:blip r:embed="rId24"/>
        </a:buBlip>
        <a:defRPr sz="18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200150" indent="-171450" algn="l" defTabSz="342900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Font typeface="Arial"/>
        <a:buChar char="–"/>
        <a:defRPr sz="15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Font typeface="Arial"/>
        <a:buChar char="»"/>
        <a:defRPr sz="15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E51C-D7F9-434A-9495-5CED867996B8}" type="datetimeFigureOut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CD67-E840-400B-8C48-68EBFE26B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7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83AE-6A17-432F-8D0A-64661EFCEDA8}" type="datetime1">
              <a:rPr lang="fi-FI" smtClean="0"/>
              <a:pPr/>
              <a:t>8.12.2019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Sisällön paikkamerkki 4" descr="DigiCampus">
            <a:extLst>
              <a:ext uri="{FF2B5EF4-FFF2-40B4-BE49-F238E27FC236}">
                <a16:creationId xmlns:a16="http://schemas.microsoft.com/office/drawing/2014/main" id="{8C762348-A630-4B99-BD0C-ACF1F7D6ED5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58" y="5268318"/>
            <a:ext cx="743420" cy="12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w3.org/Translations/WCAG21-fi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dpartners.com/news/top-5-common-web-accessibility-mistakes/" TargetMode="External"/><Relationship Id="rId2" Type="http://schemas.openxmlformats.org/officeDocument/2006/relationships/hyperlink" Target="https://webaim.org/projects/million/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avutettavasti.fi/yleiset-ohjeet/otsikot/" TargetMode="Externa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z.com/learn/seo/alt-text" TargetMode="External"/><Relationship Id="rId2" Type="http://schemas.openxmlformats.org/officeDocument/2006/relationships/hyperlink" Target="https://blog.hubspot.com/marketing/image-alt-text" TargetMode="Externa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CRA1G/the-evolution-of-an-accidental-meme-ddc4e139e0e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avutettavasti.fi/yleiset-ohjeet/linkit/" TargetMode="Externa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ia.fi/saavutettavuus/verkkopalvelujen-saavutettavuus/sivuston-paatoimittajan-ohjeet/varit-ja-kontrastit/" TargetMode="External"/><Relationship Id="rId2" Type="http://schemas.openxmlformats.org/officeDocument/2006/relationships/hyperlink" Target="https://webaim.org/resources/contrastchecker/" TargetMode="Externa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extension/" TargetMode="External"/><Relationship Id="rId7" Type="http://schemas.openxmlformats.org/officeDocument/2006/relationships/hyperlink" Target="https://medium.com/pulsar/which-accessibility-testing-tool-should-you-use-e5990e6ef0a" TargetMode="External"/><Relationship Id="rId2" Type="http://schemas.openxmlformats.org/officeDocument/2006/relationships/hyperlink" Target="https://www.digitala11y.com/accessibility-plug-ins-ie-chrome-firefox-browsers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bettundbike.de/" TargetMode="External"/><Relationship Id="rId5" Type="http://schemas.openxmlformats.org/officeDocument/2006/relationships/hyperlink" Target="https://www.deque.com/axe/" TargetMode="External"/><Relationship Id="rId4" Type="http://schemas.openxmlformats.org/officeDocument/2006/relationships/hyperlink" Target="https://support.siteimprove.com/hc/en-gb/articles/115002413812-Siteimprove-Accessibility-Checker-Chrome-Extension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ttundbike.de/en/" TargetMode="Externa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viestin.jyu.fi/ohjelmat/sport/vesiliikunta/uinti1/paa-edella-hyppy-veteen" TargetMode="External"/><Relationship Id="rId2" Type="http://schemas.openxmlformats.org/officeDocument/2006/relationships/hyperlink" Target="https://www.youtube.com/watch?v=O7j4_aP8dWA" TargetMode="Externa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bobraille.org/convert-file" TargetMode="Externa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jyu.fi/pluginfile.php/453639/course/section/61080/testi.jpg" TargetMode="Externa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ok.fi/liitteet/kriteerit" TargetMode="Externa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techniques/acrobat/" TargetMode="External"/><Relationship Id="rId2" Type="http://schemas.openxmlformats.org/officeDocument/2006/relationships/hyperlink" Target="https://helpx.adobe.com/acrobat/using/creating-accessible-pdfs.html" TargetMode="Externa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://www.iso.org/iso/home/store/catalogue_ics/catalogue_detail_ics.htm?csnumber=64599" TargetMode="External"/><Relationship Id="rId4" Type="http://schemas.openxmlformats.org/officeDocument/2006/relationships/hyperlink" Target="https://www.w3.org/TR/WCAG20-TECHS/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hel.fi/static/liitteet/kanslia/TPR/opas_saavutettavaan_sisaltoon.pdf" TargetMode="Externa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jyu.fi/course/view.php?id=6664" TargetMode="Externa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fi/laki/alkup/2019/20190306" TargetMode="Externa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fi/laki/alkup/2019/20190306" TargetMode="Externa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avutettavuusvaatimukset.fi/saavutettavuusseloste/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avutettavuusvaatimukset.fi/lait-ja-standardit/siirtymaajat/" TargetMode="Externa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73500"/>
          </a:xfrm>
        </p:spPr>
        <p:txBody>
          <a:bodyPr>
            <a:normAutofit/>
          </a:bodyPr>
          <a:lstStyle/>
          <a:p>
            <a:pPr algn="l"/>
            <a:r>
              <a:rPr lang="fi-FI" b="1" dirty="0">
                <a:solidFill>
                  <a:srgbClr val="383EEA"/>
                </a:solidFill>
              </a:rPr>
              <a:t>Digitaalinen</a:t>
            </a:r>
            <a:r>
              <a:rPr lang="fi-FI" dirty="0" smtClean="0"/>
              <a:t> </a:t>
            </a:r>
            <a:r>
              <a:rPr lang="fi-FI" b="1" dirty="0">
                <a:solidFill>
                  <a:srgbClr val="383EEA"/>
                </a:solidFill>
              </a:rPr>
              <a:t>saavutettavuus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4541"/>
            <a:ext cx="7583091" cy="2227659"/>
          </a:xfrm>
        </p:spPr>
        <p:txBody>
          <a:bodyPr>
            <a:noAutofit/>
          </a:bodyPr>
          <a:lstStyle/>
          <a:p>
            <a:pPr algn="l"/>
            <a:r>
              <a:rPr lang="fi-FI" dirty="0"/>
              <a:t>Merja Laamanen (JY)</a:t>
            </a:r>
          </a:p>
          <a:p>
            <a:pPr algn="l"/>
            <a:r>
              <a:rPr lang="fi-FI" dirty="0"/>
              <a:t>Hannu Puupponen (JY)</a:t>
            </a:r>
          </a:p>
          <a:p>
            <a:pPr algn="l"/>
            <a:r>
              <a:rPr lang="fi-FI" dirty="0"/>
              <a:t>OHO!-hanke 2019</a:t>
            </a:r>
            <a:br>
              <a:rPr lang="fi-FI" dirty="0"/>
            </a:br>
            <a:r>
              <a:rPr lang="fi-FI" dirty="0" err="1"/>
              <a:t>DigiCampus</a:t>
            </a:r>
            <a:r>
              <a:rPr lang="fi-FI" dirty="0"/>
              <a:t> / Esteettömyys ja saavutettavuus</a:t>
            </a:r>
          </a:p>
        </p:txBody>
      </p:sp>
    </p:spTree>
    <p:extLst>
      <p:ext uri="{BB962C8B-B14F-4D97-AF65-F5344CB8AC3E}">
        <p14:creationId xmlns:p14="http://schemas.microsoft.com/office/powerpoint/2010/main" val="27345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383EEA"/>
                </a:solidFill>
                <a:latin typeface="Gill Sans MT" panose="020B0502020104020203" pitchFamily="34" charset="0"/>
              </a:rPr>
              <a:t>Verkkosisällön </a:t>
            </a:r>
            <a:r>
              <a:rPr lang="fi-FI" dirty="0" smtClean="0">
                <a:solidFill>
                  <a:srgbClr val="383EEA"/>
                </a:solidFill>
                <a:latin typeface="Gill Sans MT" panose="020B0502020104020203" pitchFamily="34" charset="0"/>
              </a:rPr>
              <a:t>saavutettavuusohjeet</a:t>
            </a:r>
            <a:endParaRPr lang="fi-FI" dirty="0">
              <a:solidFill>
                <a:srgbClr val="383EEA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6" name="Group 5" descr="Havaittava, hallittava, ymmärrettävä, toimintavarma"/>
          <p:cNvGrpSpPr/>
          <p:nvPr/>
        </p:nvGrpSpPr>
        <p:grpSpPr>
          <a:xfrm>
            <a:off x="1614489" y="1957917"/>
            <a:ext cx="6479645" cy="2735962"/>
            <a:chOff x="820862" y="4161455"/>
            <a:chExt cx="8282125" cy="2545088"/>
          </a:xfrm>
        </p:grpSpPr>
        <p:grpSp>
          <p:nvGrpSpPr>
            <p:cNvPr id="4" name="Group 3"/>
            <p:cNvGrpSpPr/>
            <p:nvPr/>
          </p:nvGrpSpPr>
          <p:grpSpPr>
            <a:xfrm>
              <a:off x="820862" y="4291398"/>
              <a:ext cx="8282125" cy="2211001"/>
              <a:chOff x="294053" y="1253805"/>
              <a:chExt cx="9776254" cy="435039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96696" y="1253805"/>
                <a:ext cx="3801656" cy="2382238"/>
                <a:chOff x="168045" y="472"/>
                <a:chExt cx="3801655" cy="2382239"/>
              </a:xfrm>
            </p:grpSpPr>
            <p:sp>
              <p:nvSpPr>
                <p:cNvPr id="25" name="Rectangle 24" hidden="1"/>
                <p:cNvSpPr/>
                <p:nvPr/>
              </p:nvSpPr>
              <p:spPr>
                <a:xfrm>
                  <a:off x="168045" y="472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61719" y="374838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spcFirstLastPara="0" vert="horz" wrap="square" lIns="114300" tIns="114300" rIns="114300" bIns="114300" numCol="1" spcCol="1270" anchor="ctr" anchorCtr="0">
                  <a:noAutofit/>
                </a:bodyPr>
                <a:lstStyle/>
                <a:p>
                  <a:pPr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400" dirty="0" err="1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Havaittava</a:t>
                  </a:r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  <a:p>
                  <a:pPr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100" dirty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(Perceivable)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739323" y="1253805"/>
                <a:ext cx="4571145" cy="2382239"/>
                <a:chOff x="4110671" y="472"/>
                <a:chExt cx="4571145" cy="2382239"/>
              </a:xfrm>
            </p:grpSpPr>
            <p:sp>
              <p:nvSpPr>
                <p:cNvPr id="23" name="Rectangle 22" hidden="1"/>
                <p:cNvSpPr/>
                <p:nvPr/>
              </p:nvSpPr>
              <p:spPr>
                <a:xfrm>
                  <a:off x="4110671" y="472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889717" y="374838"/>
                  <a:ext cx="2792099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spcFirstLastPara="0" vert="horz" wrap="square" lIns="114300" tIns="114300" rIns="114300" bIns="114300" numCol="1" spcCol="1270" anchor="ctr" anchorCtr="0">
                  <a:noAutofit/>
                </a:bodyPr>
                <a:lstStyle/>
                <a:p>
                  <a:pPr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400" dirty="0" err="1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Hallittava</a:t>
                  </a:r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  <a:p>
                  <a:pPr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100" dirty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(Operable)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94053" y="3596323"/>
                <a:ext cx="4110624" cy="2007873"/>
                <a:chOff x="-334598" y="2342991"/>
                <a:chExt cx="4110624" cy="2007873"/>
              </a:xfrm>
            </p:grpSpPr>
            <p:sp>
              <p:nvSpPr>
                <p:cNvPr id="21" name="Rectangle 20" hidden="1"/>
                <p:cNvSpPr/>
                <p:nvPr/>
              </p:nvSpPr>
              <p:spPr>
                <a:xfrm>
                  <a:off x="168045" y="2342991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-334598" y="2342991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spcFirstLastPara="0" vert="horz" wrap="square" lIns="114300" tIns="114300" rIns="114300" bIns="114300" numCol="1" spcCol="1270" anchor="ctr" anchorCtr="0">
                  <a:noAutofit/>
                </a:bodyPr>
                <a:lstStyle/>
                <a:p>
                  <a:pPr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400" dirty="0" err="1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Ymmärrettävä</a:t>
                  </a:r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  <a:p>
                  <a:pPr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100" dirty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(Understandable)</a:t>
                  </a:r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739322" y="3596323"/>
                <a:ext cx="5330985" cy="2007873"/>
                <a:chOff x="4110672" y="2342991"/>
                <a:chExt cx="5330984" cy="2007873"/>
              </a:xfrm>
            </p:grpSpPr>
            <p:sp>
              <p:nvSpPr>
                <p:cNvPr id="19" name="Rectangle 18" hidden="1"/>
                <p:cNvSpPr/>
                <p:nvPr/>
              </p:nvSpPr>
              <p:spPr>
                <a:xfrm>
                  <a:off x="4110672" y="2342991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833675" y="2342991"/>
                  <a:ext cx="3607981" cy="2007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spcFirstLastPara="0" vert="horz" wrap="square" lIns="114300" tIns="114300" rIns="114300" bIns="114300" numCol="1" spcCol="1270" anchor="ctr" anchorCtr="0">
                  <a:noAutofit/>
                </a:bodyPr>
                <a:lstStyle/>
                <a:p>
                  <a:pPr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400" dirty="0" err="1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Toimintavarma</a:t>
                  </a:r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</a:endParaRPr>
                </a:p>
                <a:p>
                  <a:pPr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100" dirty="0">
                      <a:solidFill>
                        <a:schemeClr val="accent1">
                          <a:lumMod val="50000"/>
                        </a:schemeClr>
                      </a:solidFill>
                      <a:latin typeface="Gill Sans MT" panose="020B0502020104020203" pitchFamily="34" charset="0"/>
                    </a:rPr>
                    <a:t>(Robust)</a:t>
                  </a:r>
                </a:p>
              </p:txBody>
            </p:sp>
          </p:grpSp>
        </p:grpSp>
        <p:pic>
          <p:nvPicPr>
            <p:cNvPr id="5" name="Picture 4" descr="&quot; 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688" y="4189102"/>
              <a:ext cx="1428750" cy="1428750"/>
            </a:xfrm>
            <a:prstGeom prst="rect">
              <a:avLst/>
            </a:prstGeom>
          </p:spPr>
        </p:pic>
        <p:pic>
          <p:nvPicPr>
            <p:cNvPr id="7" name="Picture 6" descr="” ”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822" y="5206201"/>
              <a:ext cx="1428750" cy="1428750"/>
            </a:xfrm>
            <a:prstGeom prst="rect">
              <a:avLst/>
            </a:prstGeom>
          </p:spPr>
        </p:pic>
        <p:pic>
          <p:nvPicPr>
            <p:cNvPr id="9" name="Picture 8" descr="” ”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075" y="4161455"/>
              <a:ext cx="1428750" cy="1428750"/>
            </a:xfrm>
            <a:prstGeom prst="rect">
              <a:avLst/>
            </a:prstGeom>
          </p:spPr>
        </p:pic>
        <p:pic>
          <p:nvPicPr>
            <p:cNvPr id="10" name="Picture 9" descr="” ”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199" y="5277793"/>
              <a:ext cx="1428750" cy="142875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28650" y="5107516"/>
            <a:ext cx="7617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100" dirty="0">
                <a:hlinkClick r:id="rId6"/>
              </a:rPr>
              <a:t>Web Content Accessibility </a:t>
            </a:r>
            <a:r>
              <a:rPr lang="fi-FI" sz="2100" dirty="0" err="1">
                <a:hlinkClick r:id="rId6"/>
              </a:rPr>
              <a:t>Guidelines</a:t>
            </a:r>
            <a:r>
              <a:rPr lang="fi-FI" sz="2100" dirty="0">
                <a:hlinkClick r:id="rId6"/>
              </a:rPr>
              <a:t> (WCAG 2.1</a:t>
            </a:r>
            <a:r>
              <a:rPr lang="fi-FI" sz="2100" dirty="0" smtClean="0">
                <a:hlinkClick r:id="rId6"/>
              </a:rPr>
              <a:t>) Virallinen suomenkielinen käännös</a:t>
            </a:r>
            <a:r>
              <a:rPr lang="fi-FI" sz="2100" dirty="0" smtClean="0"/>
              <a:t>.</a:t>
            </a: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25833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/>
                </a:solidFill>
              </a:rPr>
              <a:t>Yleisimmät saavutettavuusongelmat verkossa</a:t>
            </a:r>
            <a:endParaRPr lang="fi-FI" b="1" dirty="0">
              <a:solidFill>
                <a:schemeClr val="accent5"/>
              </a:solidFill>
            </a:endParaRPr>
          </a:p>
        </p:txBody>
      </p:sp>
      <p:graphicFrame>
        <p:nvGraphicFramePr>
          <p:cNvPr id="9" name="Content Placeholder 8" descr="Yleisimmät saavutettavuuden ongelmat WCAG 2.0 kriteerein 2017 MCD partners ja 2019 WebAIM arvioissa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440612"/>
              </p:ext>
            </p:extLst>
          </p:nvPr>
        </p:nvGraphicFramePr>
        <p:xfrm>
          <a:off x="324850" y="2201777"/>
          <a:ext cx="8518360" cy="266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180">
                  <a:extLst>
                    <a:ext uri="{9D8B030D-6E8A-4147-A177-3AD203B41FA5}">
                      <a16:colId xmlns:a16="http://schemas.microsoft.com/office/drawing/2014/main" val="3908858532"/>
                    </a:ext>
                  </a:extLst>
                </a:gridCol>
                <a:gridCol w="4259180">
                  <a:extLst>
                    <a:ext uri="{9D8B030D-6E8A-4147-A177-3AD203B41FA5}">
                      <a16:colId xmlns:a16="http://schemas.microsoft.com/office/drawing/2014/main" val="2814842082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r>
                        <a:rPr lang="fi-FI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WebAIM</a:t>
                      </a:r>
                      <a:r>
                        <a:rPr lang="fi-FI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</a:t>
                      </a:r>
                      <a:endParaRPr lang="fi-FI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MCD </a:t>
                      </a:r>
                      <a:r>
                        <a:rPr lang="fi-FI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</a:t>
                      </a:r>
                      <a:r>
                        <a:rPr lang="fi-FI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  <a:endParaRPr lang="fi-FI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6128856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Riittämätön värikontrasti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Riittämätön värikontrasti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44903572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Tekstivastineiden puutteet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Puutteellinen Käytettävyys näppäimistöltä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07217187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Tyhjät linkit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Tekstivastineiden puutteet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46069206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Puuttuvat palauterivien labelit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Linkkitekstien puutteet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52899990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Puuttuva dokumentin kieli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Tekstikoon muuntamisen ongelmat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05033809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Tyhjät painikkeet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Riittämätön värikontrasti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0439414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5400" y="5017164"/>
            <a:ext cx="71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>
                <a:hlinkClick r:id="rId2"/>
              </a:rPr>
              <a:t>The</a:t>
            </a:r>
            <a:r>
              <a:rPr lang="fi-FI" b="1" dirty="0" smtClean="0">
                <a:hlinkClick r:id="rId2"/>
              </a:rPr>
              <a:t> </a:t>
            </a:r>
            <a:r>
              <a:rPr lang="fi-FI" b="1" dirty="0" err="1">
                <a:hlinkClick r:id="rId2"/>
              </a:rPr>
              <a:t>WebAIM</a:t>
            </a:r>
            <a:r>
              <a:rPr lang="fi-FI" b="1" dirty="0">
                <a:hlinkClick r:id="rId2"/>
              </a:rPr>
              <a:t> </a:t>
            </a:r>
            <a:r>
              <a:rPr lang="fi-FI" b="1" dirty="0" err="1">
                <a:hlinkClick r:id="rId2"/>
              </a:rPr>
              <a:t>Million</a:t>
            </a:r>
            <a:r>
              <a:rPr lang="fi-FI" b="1" dirty="0">
                <a:hlinkClick r:id="rId2"/>
              </a:rPr>
              <a:t> </a:t>
            </a:r>
            <a:r>
              <a:rPr lang="fi-FI" b="1" dirty="0" smtClean="0">
                <a:hlinkClick r:id="rId2"/>
              </a:rPr>
              <a:t>2019</a:t>
            </a:r>
            <a:r>
              <a:rPr lang="fi-FI" dirty="0" smtClean="0"/>
              <a:t>.</a:t>
            </a:r>
          </a:p>
          <a:p>
            <a:r>
              <a:rPr lang="en-US" b="1" dirty="0">
                <a:hlinkClick r:id="rId3"/>
              </a:rPr>
              <a:t>Top 5 Most Common Web Accessibility Mistakes</a:t>
            </a:r>
            <a:r>
              <a:rPr lang="en-US" dirty="0"/>
              <a:t>. MCD Partners 2017.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695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Saavutettavuuden perustehtäviä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51435" tIns="25718" rIns="51435" bIns="25718" rtlCol="0" anchor="t">
            <a:normAutofit fontScale="6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fi-FI" sz="4200" dirty="0" smtClean="0"/>
              <a:t>Käytä </a:t>
            </a:r>
            <a:r>
              <a:rPr lang="fi-FI" sz="4200" dirty="0"/>
              <a:t>tyylejä </a:t>
            </a:r>
            <a:endParaRPr lang="fi-FI" sz="4200" dirty="0" smtClean="0"/>
          </a:p>
          <a:p>
            <a:pPr marL="385763" indent="-385763">
              <a:buFont typeface="+mj-lt"/>
              <a:buAutoNum type="arabicPeriod"/>
            </a:pPr>
            <a:r>
              <a:rPr lang="fi-FI" sz="4200" dirty="0"/>
              <a:t>Kirjoita tiiviisti, käytä luetelmia ja tekstin sisältöä kuvaavia otsikoita 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4200" dirty="0"/>
              <a:t>Laadi kuvalliselle sisällölle tekstivastineet 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4200" dirty="0" smtClean="0"/>
              <a:t>Varmista </a:t>
            </a:r>
            <a:r>
              <a:rPr lang="fi-FI" sz="4200" dirty="0"/>
              <a:t>linkkien saavutettavuus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4200" dirty="0"/>
              <a:t>Käytä värejä harkiten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4200" dirty="0" smtClean="0"/>
              <a:t>Varmista, että tiedot ja toiminnat ovat käytettävissä näppäimistöllä </a:t>
            </a:r>
            <a:endParaRPr lang="fi-FI" sz="4200" dirty="0"/>
          </a:p>
          <a:p>
            <a:pPr marL="385763" indent="-385763">
              <a:buFont typeface="+mj-lt"/>
              <a:buAutoNum type="arabicPeriod"/>
            </a:pPr>
            <a:r>
              <a:rPr lang="fi-FI" sz="4200" dirty="0" smtClean="0"/>
              <a:t>Tarkista saavutettavuus.</a:t>
            </a:r>
          </a:p>
          <a:p>
            <a:pPr marL="385763" indent="-385763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515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Käytä tyylejä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Käytä otsikkotasoja. Älä tee otsikoita lihavoimalla tai suurentamalla fonttikokoa, vaan käytä julkaisueditorin tai </a:t>
            </a:r>
            <a:r>
              <a:rPr lang="fi-FI" dirty="0" smtClean="0"/>
              <a:t>toimisto-ohjelman </a:t>
            </a:r>
            <a:r>
              <a:rPr lang="fi-FI" dirty="0"/>
              <a:t>otsikkotyylejä tai -muotoiluja.</a:t>
            </a:r>
          </a:p>
          <a:p>
            <a:r>
              <a:rPr lang="fi-FI" dirty="0"/>
              <a:t>Käytä otsikkotasoja loogisesti. Sivulla on yksi pääotsikko. Sen alla voi olla eri tasojen otsikoita.</a:t>
            </a:r>
          </a:p>
          <a:p>
            <a:r>
              <a:rPr lang="fi-FI" dirty="0"/>
              <a:t>Älä hypi otsikkotasojen yli: jos käytät esimerkiksi yläotsikkoa, sen alle tulee seuraavaksi alaotsikko, ei alaotsikon alaotsikko.</a:t>
            </a:r>
          </a:p>
          <a:p>
            <a:r>
              <a:rPr lang="fi-FI" dirty="0"/>
              <a:t>Lähde: </a:t>
            </a:r>
            <a:r>
              <a:rPr lang="fi-FI" dirty="0" err="1">
                <a:hlinkClick r:id="rId2"/>
              </a:rPr>
              <a:t>Celia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18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383EEA"/>
                </a:solidFill>
              </a:rPr>
              <a:t>Laadi kuvalliselle sisällölle tekstivastineet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5945"/>
            <a:ext cx="7886700" cy="4351338"/>
          </a:xfrm>
        </p:spPr>
        <p:txBody>
          <a:bodyPr/>
          <a:lstStyle/>
          <a:p>
            <a:r>
              <a:rPr lang="fi-FI" dirty="0" smtClean="0"/>
              <a:t>Tekstivastine tarjoaa kuvamuotoisen informaation tekstinä.</a:t>
            </a:r>
          </a:p>
          <a:p>
            <a:r>
              <a:rPr lang="fi-FI" dirty="0" smtClean="0"/>
              <a:t>Tekstivastine varmistaa sisällön saavutettavuuden, kun lukija</a:t>
            </a:r>
          </a:p>
          <a:p>
            <a:pPr lvl="1"/>
            <a:r>
              <a:rPr lang="fi-FI" dirty="0" smtClean="0"/>
              <a:t>Ei näe kuvia</a:t>
            </a:r>
          </a:p>
          <a:p>
            <a:pPr lvl="1"/>
            <a:r>
              <a:rPr lang="fi-FI" dirty="0" smtClean="0"/>
              <a:t>Kuuntelee tekstisisällön</a:t>
            </a:r>
          </a:p>
          <a:p>
            <a:pPr lvl="1"/>
            <a:r>
              <a:rPr lang="fi-FI" dirty="0" smtClean="0"/>
              <a:t>Käyttää hakupalvelua.</a:t>
            </a:r>
          </a:p>
          <a:p>
            <a:r>
              <a:rPr lang="fi-FI" dirty="0"/>
              <a:t>Laadi tekstivastine eli alt-teksti jokaiselle kuvalle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59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42"/>
            <a:ext cx="78867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383EEA"/>
                </a:solidFill>
              </a:rPr>
              <a:t>Laadi kuvalliselle sisällölle tekstivastineet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395663"/>
            <a:ext cx="8698832" cy="5462337"/>
          </a:xfrm>
        </p:spPr>
        <p:txBody>
          <a:bodyPr>
            <a:normAutofit/>
          </a:bodyPr>
          <a:lstStyle/>
          <a:p>
            <a:r>
              <a:rPr lang="fi-FI" sz="2600" dirty="0" smtClean="0"/>
              <a:t>Kuvaile </a:t>
            </a:r>
            <a:r>
              <a:rPr lang="fi-FI" sz="2600" dirty="0"/>
              <a:t>tekstivastineessa kuvan sisältö niin täsmällisesti kuin mahdollista. Ota huomioon sekä kuvan sisältö että asiayhteys. </a:t>
            </a:r>
          </a:p>
          <a:p>
            <a:r>
              <a:rPr lang="fi-FI" sz="2600" dirty="0"/>
              <a:t>Oleellista on kertoa kuvan sisältämä informaatio lukijalle, joka ei näe. Mikäli esityksesi on kansainväliselle yleisölle, on alt-tekstitkin esitettävä eri kielillä. Jos kuva ei oikeasti tarjoa merkityksellistä tietoa, se tulisi käsitellä CSS-, ei HTML koodissa. Tarvittaessa merkitse koristekuva alt=””</a:t>
            </a:r>
          </a:p>
          <a:p>
            <a:r>
              <a:rPr lang="fi-FI" sz="2600" dirty="0"/>
              <a:t>Pidä teksti tiiviinä, enintään 125 merkkiä. Ruudunlukuohjelmat eivät yleensä lue pidempiä alt-tekstejä. Käytä kokonaisia sanoja ja lauseita. Jos kerrottavaa on enemmän, käytä </a:t>
            </a:r>
            <a:r>
              <a:rPr lang="fi-FI" sz="2600" dirty="0" err="1"/>
              <a:t>longdesc</a:t>
            </a:r>
            <a:r>
              <a:rPr lang="fi-FI" sz="2600" dirty="0"/>
              <a:t>-elementtiä              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56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b="1" dirty="0">
                <a:solidFill>
                  <a:srgbClr val="383EEA"/>
                </a:solidFill>
              </a:rPr>
              <a:t>Laadi kuvalliselle sisällölle tekstivastineet </a:t>
            </a:r>
            <a:r>
              <a:rPr lang="fi-FI" sz="4800" b="1" dirty="0" smtClean="0">
                <a:solidFill>
                  <a:srgbClr val="383EEA"/>
                </a:solidFill>
              </a:rPr>
              <a:t>3</a:t>
            </a:r>
            <a:endParaRPr lang="fi-FI" sz="4800" b="1" dirty="0">
              <a:solidFill>
                <a:srgbClr val="383E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Älä käytä ilmauksia ”kuva” ”logo” vaan mene itse sisältöön</a:t>
            </a:r>
          </a:p>
          <a:p>
            <a:r>
              <a:rPr lang="fi-FI" dirty="0"/>
              <a:t>Käytä verkkosisällöissä avainsanoja, mutta kohtuullisesti. Tässä on yksi mahdollisuus lisätä sivun ja sen keskeisen tiedon löydettävyyttä hakupalveluissa, mutta toissijainen.</a:t>
            </a:r>
          </a:p>
          <a:p>
            <a:r>
              <a:rPr lang="fi-FI" dirty="0"/>
              <a:t>Älä käytä kuvia tekstinä. Jos tekstikuvat ovat tarpeen, esitä tekstin sisältö tekstivastineessa</a:t>
            </a:r>
          </a:p>
          <a:p>
            <a:r>
              <a:rPr lang="fi-FI" dirty="0"/>
              <a:t>Älä unohda lomakkeiden painike- ym. kuvien tekstivastineiden laatimista</a:t>
            </a:r>
            <a:r>
              <a:rPr lang="fi-FI" sz="2400" dirty="0"/>
              <a:t>.</a:t>
            </a:r>
          </a:p>
          <a:p>
            <a:r>
              <a:rPr lang="fi-FI" dirty="0" smtClean="0"/>
              <a:t>Tutustu </a:t>
            </a:r>
            <a:r>
              <a:rPr lang="fi-FI" dirty="0"/>
              <a:t>koeteltuun </a:t>
            </a:r>
            <a:r>
              <a:rPr lang="fi-FI" dirty="0" smtClean="0"/>
              <a:t>tietoon esimerkiksi: </a:t>
            </a:r>
            <a:r>
              <a:rPr lang="en-GB" u="sng" dirty="0">
                <a:hlinkClick r:id="rId2"/>
              </a:rPr>
              <a:t>Image Alt Text</a:t>
            </a:r>
            <a:r>
              <a:rPr lang="en-GB" dirty="0"/>
              <a:t>. Braden Becker, </a:t>
            </a:r>
            <a:r>
              <a:rPr lang="en-GB" u="sng" dirty="0">
                <a:hlinkClick r:id="rId3"/>
              </a:rPr>
              <a:t>Alt Text</a:t>
            </a:r>
            <a:r>
              <a:rPr lang="en-GB" dirty="0"/>
              <a:t>. </a:t>
            </a:r>
            <a:r>
              <a:rPr lang="fi-FI" dirty="0"/>
              <a:t>Moz.com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2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Laadi seuraaville kuville tekstivastineet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Klikkaa hiiren oikeanpuoleisella painikkeella kuvan päällä</a:t>
            </a:r>
          </a:p>
          <a:p>
            <a:r>
              <a:rPr lang="fi-FI" dirty="0" smtClean="0"/>
              <a:t>Valitse Muokkaa kuvaa/</a:t>
            </a:r>
            <a:r>
              <a:rPr lang="fi-FI" dirty="0" err="1" smtClean="0"/>
              <a:t>Format</a:t>
            </a:r>
            <a:r>
              <a:rPr lang="fi-FI" dirty="0" smtClean="0"/>
              <a:t> </a:t>
            </a:r>
            <a:r>
              <a:rPr lang="fi-FI" dirty="0" err="1" smtClean="0"/>
              <a:t>picture</a:t>
            </a:r>
            <a:endParaRPr lang="fi-FI" dirty="0" smtClean="0"/>
          </a:p>
          <a:p>
            <a:r>
              <a:rPr lang="fi-FI" dirty="0" smtClean="0"/>
              <a:t>Valitse kuvake </a:t>
            </a:r>
            <a:r>
              <a:rPr lang="fi-FI" dirty="0" err="1" smtClean="0"/>
              <a:t>Size&amp;Properties</a:t>
            </a:r>
            <a:endParaRPr lang="fi-FI" dirty="0" smtClean="0"/>
          </a:p>
          <a:p>
            <a:r>
              <a:rPr lang="fi-FI" dirty="0" smtClean="0"/>
              <a:t>Kirjoita tekstivastine ruutuun </a:t>
            </a:r>
            <a:r>
              <a:rPr lang="fi-FI" dirty="0" err="1" smtClean="0"/>
              <a:t>Description</a:t>
            </a:r>
            <a:endParaRPr lang="fi-FI" dirty="0"/>
          </a:p>
          <a:p>
            <a:r>
              <a:rPr lang="fi-FI" dirty="0" smtClean="0"/>
              <a:t>Tallenna tiedosto.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53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5900" y="912098"/>
            <a:ext cx="5517243" cy="764934"/>
          </a:xfrm>
        </p:spPr>
        <p:txBody>
          <a:bodyPr>
            <a:normAutofit/>
          </a:bodyPr>
          <a:lstStyle/>
          <a:p>
            <a:r>
              <a:rPr lang="fi-FI" dirty="0"/>
              <a:t>Tehtävä: laadi tekstivastine </a:t>
            </a:r>
            <a:r>
              <a:rPr lang="fi-FI" dirty="0" smtClean="0"/>
              <a:t>1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A6C4145-07B9-478B-AFCA-2B6805B11633}" type="datetime3">
              <a:rPr lang="en-US">
                <a:solidFill>
                  <a:prstClr val="white"/>
                </a:solidFill>
              </a:rPr>
              <a:pPr defTabSz="342900">
                <a:defRPr/>
              </a:pPr>
              <a:t>8 December 2019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kuva: sininen vaak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5" y="1462516"/>
            <a:ext cx="6341914" cy="4339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4129" y="5697341"/>
            <a:ext cx="22701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Kuva: Tarja Ladonlahti JY.</a:t>
            </a:r>
          </a:p>
        </p:txBody>
      </p:sp>
    </p:spTree>
    <p:extLst>
      <p:ext uri="{BB962C8B-B14F-4D97-AF65-F5344CB8AC3E}">
        <p14:creationId xmlns:p14="http://schemas.microsoft.com/office/powerpoint/2010/main" val="4651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5900" y="912098"/>
            <a:ext cx="5517243" cy="764934"/>
          </a:xfrm>
        </p:spPr>
        <p:txBody>
          <a:bodyPr>
            <a:normAutofit/>
          </a:bodyPr>
          <a:lstStyle/>
          <a:p>
            <a:r>
              <a:rPr lang="fi-FI" dirty="0"/>
              <a:t>Tehtävä: laadi tekstivastine </a:t>
            </a:r>
            <a:r>
              <a:rPr lang="fi-FI" dirty="0" smtClean="0"/>
              <a:t>2</a:t>
            </a:r>
            <a:endParaRPr lang="fi-FI" dirty="0"/>
          </a:p>
        </p:txBody>
      </p:sp>
      <p:pic>
        <p:nvPicPr>
          <p:cNvPr id="5122" name="Picture 2" descr="Tasajako ei tara-arvon periaatteena toteuta oikeudenmukaisuutta vaan tulee ottaa huomioon osallistujien erilaiset ominaisuud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8178"/>
            <a:ext cx="6858000" cy="43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9A6C4145-07B9-478B-AFCA-2B6805B11633}" type="datetime3">
              <a:rPr lang="en-US">
                <a:solidFill>
                  <a:prstClr val="white"/>
                </a:solidFill>
              </a:rPr>
              <a:pPr defTabSz="342900">
                <a:defRPr/>
              </a:pPr>
              <a:t>8 December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0674" y="5988152"/>
            <a:ext cx="6668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Kuva: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Craig Froehle. 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The Evolution of an Accidental Meme</a:t>
            </a:r>
            <a:endParaRPr lang="fi-FI" sz="20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Työpajan aiheet</a:t>
            </a:r>
            <a:r>
              <a:rPr lang="fi-FI" b="1" dirty="0" smtClean="0">
                <a:solidFill>
                  <a:srgbClr val="0070C0"/>
                </a:solidFill>
              </a:rPr>
              <a:t>	</a:t>
            </a:r>
            <a:r>
              <a:rPr lang="fi-FI" b="1" dirty="0" smtClean="0"/>
              <a:t>			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Saavutettavuuden toteuttaminen on yhteistyötä</a:t>
            </a:r>
          </a:p>
          <a:p>
            <a:r>
              <a:rPr lang="fi-FI" dirty="0" smtClean="0"/>
              <a:t>Saavutettavuuden tarve ja ohjailu</a:t>
            </a:r>
          </a:p>
          <a:p>
            <a:r>
              <a:rPr lang="fi-FI" dirty="0" smtClean="0"/>
              <a:t>”Digilaki” Laki digitaalisten palvelujen tarjoamisesta</a:t>
            </a:r>
          </a:p>
          <a:p>
            <a:r>
              <a:rPr lang="fi-FI" dirty="0" smtClean="0"/>
              <a:t>Saavutettavuusvaatimukset WCAG 2.1</a:t>
            </a:r>
          </a:p>
          <a:p>
            <a:r>
              <a:rPr lang="fi-FI" dirty="0" smtClean="0"/>
              <a:t>Yleisimmät saavutettavuusongelmat verkossa</a:t>
            </a:r>
          </a:p>
          <a:p>
            <a:r>
              <a:rPr lang="fi-FI" dirty="0" smtClean="0"/>
              <a:t>Saavutettavuuden perustehtäviä</a:t>
            </a:r>
          </a:p>
          <a:p>
            <a:pPr lvl="1"/>
            <a:r>
              <a:rPr lang="fi-FI" dirty="0"/>
              <a:t>Käytä tyylejä </a:t>
            </a:r>
          </a:p>
          <a:p>
            <a:pPr lvl="1"/>
            <a:r>
              <a:rPr lang="fi-FI" dirty="0"/>
              <a:t>Kirjoita tiiviisti, käytä luetelmia ja tekstin sisältöä kuvaavia otsikoita </a:t>
            </a:r>
          </a:p>
          <a:p>
            <a:pPr lvl="1"/>
            <a:r>
              <a:rPr lang="fi-FI" dirty="0"/>
              <a:t>Laadi kuvalliselle sisällölle tekstivastineet </a:t>
            </a:r>
          </a:p>
          <a:p>
            <a:pPr lvl="1"/>
            <a:r>
              <a:rPr lang="fi-FI" dirty="0"/>
              <a:t>Varmista linkkien saavutettavuus</a:t>
            </a:r>
          </a:p>
          <a:p>
            <a:pPr lvl="1"/>
            <a:r>
              <a:rPr lang="fi-FI" dirty="0"/>
              <a:t>Käytä värejä harkiten</a:t>
            </a:r>
          </a:p>
          <a:p>
            <a:pPr lvl="1"/>
            <a:r>
              <a:rPr lang="fi-FI" dirty="0"/>
              <a:t>Varmista, että tiedot ja toiminnat ovat käytettävissä näppäimistöllä </a:t>
            </a:r>
          </a:p>
          <a:p>
            <a:pPr lvl="1"/>
            <a:r>
              <a:rPr lang="fi-FI" dirty="0"/>
              <a:t>Tarkista saavutettavuus.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1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Varmista linkkien saavutettavuus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Linkkien saavutettavuus on keskeistä verkkosisällön saavutettavuudelle.</a:t>
            </a:r>
          </a:p>
          <a:p>
            <a:r>
              <a:rPr lang="fi-FI" dirty="0"/>
              <a:t>Pelkkien verkko-osoitteiden laittamista linkkitekstiksi kannattaa yleensä välttää.</a:t>
            </a:r>
          </a:p>
          <a:p>
            <a:r>
              <a:rPr lang="fi-FI" dirty="0"/>
              <a:t>Myös kuva voi toimia linkkinä tai osana linkkiä. Kuvan vaihtoehtoisen tekstin laatimisessa kannattaa tällöin huomioida se, että kuvalla on myös linkin funktio. </a:t>
            </a:r>
          </a:p>
          <a:p>
            <a:pPr lvl="1"/>
            <a:r>
              <a:rPr lang="fi-FI" dirty="0"/>
              <a:t>Linkkitekstien pitää olla kuvaavia ja kertoa riittävästi linkin kohteesta.</a:t>
            </a:r>
          </a:p>
          <a:p>
            <a:pPr lvl="1"/>
            <a:r>
              <a:rPr lang="fi-FI" dirty="0"/>
              <a:t>”Lue lisää” tai ”Klikkaa tästä” on yleensä huono linkkiteksti. Mieluummin ”Lue lisää saavutettavuudesta”.</a:t>
            </a:r>
          </a:p>
          <a:p>
            <a:pPr lvl="1"/>
            <a:r>
              <a:rPr lang="fi-FI" dirty="0"/>
              <a:t>Jos linkki ohjaa esimerkiksi pdf- tai </a:t>
            </a:r>
            <a:r>
              <a:rPr lang="fi-FI" dirty="0" err="1"/>
              <a:t>word</a:t>
            </a:r>
            <a:r>
              <a:rPr lang="fi-FI" dirty="0"/>
              <a:t>-dokumenttiin, tämä kannattaa kertoa linkkitekstissä.</a:t>
            </a:r>
          </a:p>
          <a:p>
            <a:pPr lvl="1"/>
            <a:r>
              <a:rPr lang="fi-FI" dirty="0"/>
              <a:t>Jos linkki ohjaa vieraskieliselle sivulle, se kannattaa kertoa.</a:t>
            </a:r>
          </a:p>
          <a:p>
            <a:r>
              <a:rPr lang="fi-FI" dirty="0"/>
              <a:t>Se, kannattaako linkin avautua samaan vai uuteen välilehteen, riippuu tilanteesta.</a:t>
            </a:r>
          </a:p>
          <a:p>
            <a:r>
              <a:rPr lang="fi-FI" dirty="0"/>
              <a:t>Lähde: </a:t>
            </a:r>
            <a:r>
              <a:rPr lang="fi-FI" dirty="0" err="1">
                <a:hlinkClick r:id="rId2"/>
              </a:rPr>
              <a:t>Celia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81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Käytä värejä harkiten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829424"/>
            <a:ext cx="8398041" cy="4366837"/>
          </a:xfrm>
        </p:spPr>
        <p:txBody>
          <a:bodyPr>
            <a:normAutofit fontScale="47500" lnSpcReduction="20000"/>
          </a:bodyPr>
          <a:lstStyle/>
          <a:p>
            <a:r>
              <a:rPr lang="fi-FI" sz="4400" dirty="0"/>
              <a:t>Varmista, että sivustolla ei käytetä pelkästään värejä tiedon tai </a:t>
            </a:r>
            <a:r>
              <a:rPr lang="fi-FI" sz="4400" dirty="0" err="1"/>
              <a:t>toiminnallisuuksien</a:t>
            </a:r>
            <a:r>
              <a:rPr lang="fi-FI" sz="4400" dirty="0"/>
              <a:t> </a:t>
            </a:r>
            <a:r>
              <a:rPr lang="fi-FI" sz="4400" dirty="0" smtClean="0"/>
              <a:t>esittämiseen</a:t>
            </a:r>
            <a:endParaRPr lang="fi-FI" sz="4400" dirty="0"/>
          </a:p>
          <a:p>
            <a:r>
              <a:rPr lang="fi-FI" sz="4400" dirty="0"/>
              <a:t>Varmista, että tekstin ja taustan kontrasti on riittävä. Normaalikokoisen tekstin osalta kontrastin pitää olla vähintään 4,5:1 ja ison tekstin osalta vähintään 3:1. Hyödynnä tarkistustyökaluja, esim. </a:t>
            </a:r>
            <a:r>
              <a:rPr lang="fi-FI" sz="4400" dirty="0" err="1">
                <a:hlinkClick r:id="rId2"/>
              </a:rPr>
              <a:t>Webaimin</a:t>
            </a:r>
            <a:r>
              <a:rPr lang="fi-FI" sz="4400" dirty="0">
                <a:hlinkClick r:id="rId2"/>
              </a:rPr>
              <a:t> kontrastityökalua</a:t>
            </a:r>
            <a:r>
              <a:rPr lang="fi-FI" sz="4400" dirty="0"/>
              <a:t>.</a:t>
            </a:r>
          </a:p>
          <a:p>
            <a:r>
              <a:rPr lang="fi-FI" sz="4400" dirty="0"/>
              <a:t>Muista, että myös lomakkeiden ja painikkeiden tekstin ja taustan täytyy noudattaa standardia. Varmista, että kontrastit ovat riittävät kaikissa tilanteissa, esimerkiksi silloinkin, kun jokin linkki on valittu aktiiviseksi.</a:t>
            </a:r>
          </a:p>
          <a:p>
            <a:r>
              <a:rPr lang="fi-FI" sz="4400" dirty="0" smtClean="0"/>
              <a:t>Jos </a:t>
            </a:r>
            <a:r>
              <a:rPr lang="fi-FI" sz="4400" dirty="0"/>
              <a:t>kuvassa on oleellista informaatiota tekstinä (esimerkiksi </a:t>
            </a:r>
            <a:r>
              <a:rPr lang="fi-FI" sz="4400" dirty="0" err="1"/>
              <a:t>infograafeissa</a:t>
            </a:r>
            <a:r>
              <a:rPr lang="fi-FI" sz="4400" dirty="0"/>
              <a:t>), kontrasti tulisi ottaa huomioon. Vaihtoehtoisesti kuvan tekstisisällön voi kertoa esimerkiksi verkkosivun leipätekstissä.</a:t>
            </a:r>
          </a:p>
          <a:p>
            <a:r>
              <a:rPr lang="fi-FI" sz="4400" dirty="0" smtClean="0"/>
              <a:t>Lähde</a:t>
            </a:r>
            <a:r>
              <a:rPr lang="fi-FI" sz="4400" dirty="0"/>
              <a:t>: </a:t>
            </a:r>
            <a:r>
              <a:rPr lang="fi-FI" sz="4400" dirty="0" err="1">
                <a:hlinkClick r:id="rId3"/>
              </a:rPr>
              <a:t>Celia</a:t>
            </a:r>
            <a:endParaRPr lang="fi-FI" sz="4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06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Saavutettavuuden tarkistaminen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Toimisto-ohjelmien toiminnoilla (Word-, PowerPoint-asiakirjat)</a:t>
            </a:r>
          </a:p>
          <a:p>
            <a:r>
              <a:rPr lang="fi-FI" dirty="0" smtClean="0"/>
              <a:t>Eri sovelluksilla ja palveluilla (verkkosivut, PDF, värien käyttö)</a:t>
            </a:r>
          </a:p>
          <a:p>
            <a:r>
              <a:rPr lang="fi-FI" dirty="0" smtClean="0"/>
              <a:t>Tarkistuslistoja käyttäen (WCAG 2.1)</a:t>
            </a:r>
          </a:p>
          <a:p>
            <a:r>
              <a:rPr lang="fi-FI" dirty="0" smtClean="0"/>
              <a:t>Käyttäjätestauksilla (tehtäviä eri laittein ja sovelluksin toimien).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67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solidFill>
                  <a:srgbClr val="383EEA"/>
                </a:solidFill>
              </a:rPr>
              <a:t>Toimisto-ohjelmien saavutettavuuden tarkistaminen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Toimisto-ohjelmien </a:t>
            </a:r>
            <a:r>
              <a:rPr lang="fi-FI" dirty="0"/>
              <a:t>(Word, PowerPoint, Excel) sisällä oleva tarkistustyökalu tarkistaa tiedoston saavutettavuuden.</a:t>
            </a:r>
          </a:p>
          <a:p>
            <a:r>
              <a:rPr lang="fi-FI" dirty="0" smtClean="0"/>
              <a:t>Ilmoittaa </a:t>
            </a:r>
            <a:r>
              <a:rPr lang="fi-FI" dirty="0"/>
              <a:t>virheet ja varoitukset sekä ohjeet saavutettavuuden parantamiseen.</a:t>
            </a:r>
          </a:p>
          <a:p>
            <a:r>
              <a:rPr lang="fi-FI" dirty="0" err="1" smtClean="0"/>
              <a:t>File</a:t>
            </a:r>
            <a:r>
              <a:rPr lang="fi-FI" dirty="0" smtClean="0"/>
              <a:t> </a:t>
            </a:r>
            <a:r>
              <a:rPr lang="fi-FI" dirty="0"/>
              <a:t>&gt; </a:t>
            </a:r>
            <a:r>
              <a:rPr lang="fi-FI" dirty="0" err="1"/>
              <a:t>Check</a:t>
            </a:r>
            <a:r>
              <a:rPr lang="fi-FI" dirty="0"/>
              <a:t> for </a:t>
            </a:r>
            <a:r>
              <a:rPr lang="fi-FI" dirty="0" err="1"/>
              <a:t>issues</a:t>
            </a:r>
            <a:r>
              <a:rPr lang="fi-FI" dirty="0"/>
              <a:t> &gt; </a:t>
            </a:r>
            <a:r>
              <a:rPr lang="fi-FI" dirty="0" err="1"/>
              <a:t>Check</a:t>
            </a:r>
            <a:r>
              <a:rPr lang="fi-FI" dirty="0"/>
              <a:t> </a:t>
            </a:r>
            <a:r>
              <a:rPr lang="fi-FI" dirty="0" err="1"/>
              <a:t>accessibility</a:t>
            </a:r>
            <a:r>
              <a:rPr lang="fi-FI" dirty="0"/>
              <a:t> (suomeksi: helppokäyttöisyyden tarkistus)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76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383EEA"/>
                </a:solidFill>
              </a:rPr>
              <a:t>Verkkosivun saavutettavuuden testaaminen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Verkkosivun saavutettavuuden testaamiseksi on saatavilla useita selaimessa toimivia maksuttomia lisäkkeitä (ks. </a:t>
            </a:r>
            <a:r>
              <a:rPr lang="en-GB" dirty="0">
                <a:hlinkClick r:id="rId2"/>
              </a:rPr>
              <a:t>41 Browser Extensions to Perform Accessibility Testing </a:t>
            </a:r>
            <a:r>
              <a:rPr lang="en-GB" dirty="0" smtClean="0">
                <a:hlinkClick r:id="rId2"/>
              </a:rPr>
              <a:t>Effectively</a:t>
            </a:r>
            <a:r>
              <a:rPr lang="en-GB" dirty="0" smtClean="0"/>
              <a:t>)</a:t>
            </a:r>
            <a:endParaRPr lang="fi-FI" dirty="0" smtClean="0"/>
          </a:p>
          <a:p>
            <a:r>
              <a:rPr lang="fi-FI" dirty="0" smtClean="0"/>
              <a:t>WCAG 2.1 vaatimusten toteutumista tarkistavat </a:t>
            </a:r>
            <a:r>
              <a:rPr lang="fi-FI" dirty="0"/>
              <a:t>esimerkiksi </a:t>
            </a:r>
            <a:r>
              <a:rPr lang="fi-FI" dirty="0" err="1">
                <a:hlinkClick r:id="rId3"/>
              </a:rPr>
              <a:t>Wave</a:t>
            </a:r>
            <a:r>
              <a:rPr lang="fi-FI" dirty="0"/>
              <a:t>, </a:t>
            </a:r>
            <a:r>
              <a:rPr lang="fi-FI" dirty="0" err="1">
                <a:hlinkClick r:id="rId4"/>
              </a:rPr>
              <a:t>Siteimprove</a:t>
            </a:r>
            <a:r>
              <a:rPr lang="fi-FI" dirty="0"/>
              <a:t>, </a:t>
            </a:r>
            <a:r>
              <a:rPr lang="fi-FI" dirty="0" err="1" smtClean="0">
                <a:hlinkClick r:id="rId5"/>
              </a:rPr>
              <a:t>axe</a:t>
            </a:r>
            <a:r>
              <a:rPr lang="fi-FI" dirty="0" smtClean="0"/>
              <a:t> (</a:t>
            </a:r>
            <a:r>
              <a:rPr lang="fi-FI" dirty="0" smtClean="0">
                <a:hlinkClick r:id="rId6"/>
              </a:rPr>
              <a:t>Esimerkkisivu</a:t>
            </a:r>
            <a:r>
              <a:rPr lang="fi-FI" dirty="0" smtClean="0"/>
              <a:t>)</a:t>
            </a:r>
            <a:endParaRPr lang="fi-FI" dirty="0"/>
          </a:p>
          <a:p>
            <a:r>
              <a:rPr lang="fi-FI" dirty="0" smtClean="0"/>
              <a:t>Näiden tarkistimien etuna on, että tuloksia ja korjausohjeita saadaan nopeasti – myös sivuista, joita ei ole julkaistu verkossa</a:t>
            </a:r>
          </a:p>
          <a:p>
            <a:r>
              <a:rPr lang="fi-FI" dirty="0" smtClean="0"/>
              <a:t>Automaattiset tarkistimet tunnistavat ongelmista vain noin 30-40 % ja tulokset poikkeavat toisistaan tarkistinkohtaisesti (ks. </a:t>
            </a:r>
            <a:r>
              <a:rPr lang="en-GB" dirty="0">
                <a:hlinkClick r:id="rId7"/>
              </a:rPr>
              <a:t>Which accessibility testing tool should you use</a:t>
            </a:r>
            <a:r>
              <a:rPr lang="en-GB" dirty="0" smtClean="0">
                <a:hlinkClick r:id="rId7"/>
              </a:rPr>
              <a:t>?</a:t>
            </a:r>
            <a:r>
              <a:rPr lang="fi-FI" dirty="0" smtClean="0"/>
              <a:t>)</a:t>
            </a:r>
          </a:p>
          <a:p>
            <a:r>
              <a:rPr lang="fi-FI" dirty="0" smtClean="0"/>
              <a:t>Saavutettavuuden varmistamiseksi tarvitaan eri välineiden ja menetelmien hyödyntämistä.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37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verkkosivun saavutettavuuden testaaminen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 smtClean="0"/>
              <a:t>Wave</a:t>
            </a:r>
            <a:r>
              <a:rPr lang="fi-FI" dirty="0" smtClean="0"/>
              <a:t> ja </a:t>
            </a:r>
            <a:r>
              <a:rPr lang="fi-FI" dirty="0" err="1" smtClean="0"/>
              <a:t>Siteimprove</a:t>
            </a:r>
            <a:endParaRPr lang="fi-FI" dirty="0" smtClean="0"/>
          </a:p>
          <a:p>
            <a:r>
              <a:rPr lang="fi-FI" dirty="0" smtClean="0"/>
              <a:t>Testaa esok.fi -sivu</a:t>
            </a:r>
          </a:p>
          <a:p>
            <a:pPr lvl="1"/>
            <a:r>
              <a:rPr lang="fi-FI" dirty="0" smtClean="0"/>
              <a:t>Montako virhettä sivulta löytyi </a:t>
            </a:r>
            <a:r>
              <a:rPr lang="fi-FI" dirty="0" err="1" smtClean="0"/>
              <a:t>Wavessa</a:t>
            </a:r>
            <a:r>
              <a:rPr lang="fi-FI" dirty="0" smtClean="0"/>
              <a:t>, </a:t>
            </a:r>
            <a:r>
              <a:rPr lang="fi-FI" dirty="0" err="1" smtClean="0"/>
              <a:t>Siteimprovessa</a:t>
            </a:r>
            <a:r>
              <a:rPr lang="fi-FI" dirty="0" smtClean="0"/>
              <a:t>?</a:t>
            </a:r>
          </a:p>
          <a:p>
            <a:pPr lvl="1"/>
            <a:r>
              <a:rPr lang="fi-FI" dirty="0" smtClean="0"/>
              <a:t>Montako varoitusta sivun sisältö sai </a:t>
            </a:r>
            <a:r>
              <a:rPr lang="fi-FI" dirty="0" err="1"/>
              <a:t>Wavessa</a:t>
            </a:r>
            <a:r>
              <a:rPr lang="fi-FI" dirty="0"/>
              <a:t>, </a:t>
            </a:r>
            <a:r>
              <a:rPr lang="fi-FI" dirty="0" err="1"/>
              <a:t>Siteimprovessa</a:t>
            </a:r>
            <a:r>
              <a:rPr lang="fi-FI" dirty="0" smtClean="0"/>
              <a:t>?</a:t>
            </a:r>
          </a:p>
          <a:p>
            <a:pPr lvl="1"/>
            <a:r>
              <a:rPr lang="fi-FI" dirty="0" smtClean="0"/>
              <a:t>Mitä päättelet tarkistusohjelmien tuloksista?</a:t>
            </a:r>
          </a:p>
          <a:p>
            <a:r>
              <a:rPr lang="fi-FI" dirty="0"/>
              <a:t>Testaa </a:t>
            </a:r>
            <a:r>
              <a:rPr lang="fi-FI" dirty="0" smtClean="0"/>
              <a:t>celia.fi -sivu; Funka.com -sivu</a:t>
            </a:r>
          </a:p>
          <a:p>
            <a:pPr lvl="1"/>
            <a:r>
              <a:rPr lang="fi-FI" dirty="0"/>
              <a:t>Montako </a:t>
            </a:r>
            <a:r>
              <a:rPr lang="fi-FI" dirty="0" smtClean="0"/>
              <a:t>virhettä </a:t>
            </a:r>
            <a:r>
              <a:rPr lang="fi-FI" dirty="0"/>
              <a:t>sivulta löytyi </a:t>
            </a:r>
            <a:r>
              <a:rPr lang="fi-FI" dirty="0" err="1"/>
              <a:t>Wavessa</a:t>
            </a:r>
            <a:r>
              <a:rPr lang="fi-FI" dirty="0"/>
              <a:t>, </a:t>
            </a:r>
            <a:r>
              <a:rPr lang="fi-FI" dirty="0" err="1"/>
              <a:t>Siteimprovessa</a:t>
            </a:r>
            <a:r>
              <a:rPr lang="fi-FI" dirty="0"/>
              <a:t>?</a:t>
            </a:r>
          </a:p>
          <a:p>
            <a:pPr lvl="1"/>
            <a:r>
              <a:rPr lang="fi-FI" dirty="0"/>
              <a:t>Montako varoitusta sivun sisältö sai </a:t>
            </a:r>
            <a:r>
              <a:rPr lang="fi-FI" dirty="0" err="1"/>
              <a:t>Wavessa</a:t>
            </a:r>
            <a:r>
              <a:rPr lang="fi-FI" dirty="0"/>
              <a:t>, </a:t>
            </a:r>
            <a:r>
              <a:rPr lang="fi-FI" dirty="0" err="1"/>
              <a:t>Siteimprovessa</a:t>
            </a:r>
            <a:r>
              <a:rPr lang="fi-FI" dirty="0"/>
              <a:t>?</a:t>
            </a:r>
          </a:p>
          <a:p>
            <a:pPr lvl="1"/>
            <a:r>
              <a:rPr lang="fi-FI" dirty="0"/>
              <a:t>Mitä päättelet tarkistusohjelmien tuloksista</a:t>
            </a:r>
            <a:r>
              <a:rPr lang="fi-FI" dirty="0" smtClean="0"/>
              <a:t>?</a:t>
            </a:r>
          </a:p>
          <a:p>
            <a:r>
              <a:rPr lang="fi-FI" dirty="0" smtClean="0"/>
              <a:t>Mitä erikoista on sivun </a:t>
            </a:r>
            <a:r>
              <a:rPr lang="fi-FI" dirty="0" err="1" smtClean="0">
                <a:hlinkClick r:id="rId2"/>
              </a:rPr>
              <a:t>Bett+Bike</a:t>
            </a:r>
            <a:r>
              <a:rPr lang="fi-FI" dirty="0" smtClean="0"/>
              <a:t> kuvien tekstivastineissa?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27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saavutettava PowerPoint-esitys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Tallentakaa harjoitusesitys tietokoneelle. </a:t>
            </a:r>
          </a:p>
          <a:p>
            <a:r>
              <a:rPr lang="fi-FI" dirty="0"/>
              <a:t>Tarkistakaa esityksen helppokäyttöisyys.</a:t>
            </a:r>
          </a:p>
          <a:p>
            <a:r>
              <a:rPr lang="fi-FI" dirty="0"/>
              <a:t>Korjatkaa löydetyt virheet.</a:t>
            </a:r>
          </a:p>
          <a:p>
            <a:r>
              <a:rPr lang="fi-FI" dirty="0"/>
              <a:t>Kirjoittakaa  viimeiselle dialle ryhmänne vastaus dian kysymyksiin.</a:t>
            </a:r>
          </a:p>
          <a:p>
            <a:r>
              <a:rPr lang="fi-FI" dirty="0"/>
              <a:t>Ladatkaa muokkaamanne tiedosto tehtävänpalautukseen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28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Saavutettavat videot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02529" cy="4659396"/>
          </a:xfrm>
        </p:spPr>
        <p:txBody>
          <a:bodyPr>
            <a:normAutofit/>
          </a:bodyPr>
          <a:lstStyle/>
          <a:p>
            <a:r>
              <a:rPr lang="fi-FI" dirty="0" smtClean="0"/>
              <a:t>Saavutettavaan </a:t>
            </a:r>
            <a:r>
              <a:rPr lang="fi-FI" dirty="0"/>
              <a:t>videoon kuuluvat</a:t>
            </a:r>
          </a:p>
          <a:p>
            <a:pPr lvl="1"/>
            <a:r>
              <a:rPr lang="fi-FI" dirty="0"/>
              <a:t>Tekstitys (</a:t>
            </a:r>
            <a:r>
              <a:rPr lang="fi-FI" dirty="0" err="1"/>
              <a:t>captions</a:t>
            </a:r>
            <a:r>
              <a:rPr lang="fi-FI" dirty="0"/>
              <a:t>) (A-taso)</a:t>
            </a:r>
          </a:p>
          <a:p>
            <a:pPr lvl="1"/>
            <a:r>
              <a:rPr lang="fi-FI" dirty="0"/>
              <a:t>Sisällön tekstikuvaus (</a:t>
            </a:r>
            <a:r>
              <a:rPr lang="fi-FI" dirty="0" err="1"/>
              <a:t>transcript</a:t>
            </a:r>
            <a:r>
              <a:rPr lang="fi-FI" dirty="0"/>
              <a:t>) tai kuvailutulkkaus (Audio </a:t>
            </a:r>
            <a:r>
              <a:rPr lang="fi-FI" dirty="0" err="1"/>
              <a:t>Description</a:t>
            </a:r>
            <a:r>
              <a:rPr lang="fi-FI" dirty="0"/>
              <a:t>) (A-taso)</a:t>
            </a:r>
          </a:p>
          <a:p>
            <a:pPr lvl="1"/>
            <a:r>
              <a:rPr lang="fi-FI" dirty="0"/>
              <a:t>Tosiaikainen tekstitys (esim. Skype-palaveri) (AA-taso)</a:t>
            </a:r>
          </a:p>
          <a:p>
            <a:pPr lvl="1"/>
            <a:r>
              <a:rPr lang="fi-FI" dirty="0"/>
              <a:t>Kuvailutulkkaus (AA-taso)</a:t>
            </a:r>
          </a:p>
          <a:p>
            <a:pPr lvl="2"/>
            <a:r>
              <a:rPr lang="fi-FI" dirty="0"/>
              <a:t>Viittomakielinen tulkkaus (AAA-taso)</a:t>
            </a:r>
          </a:p>
          <a:p>
            <a:pPr lvl="2"/>
            <a:r>
              <a:rPr lang="fi-FI" dirty="0"/>
              <a:t>Laajennettu kuvailutulkkaus (AAA-taso)</a:t>
            </a:r>
          </a:p>
          <a:p>
            <a:pPr lvl="1"/>
            <a:r>
              <a:rPr lang="fi-FI" dirty="0"/>
              <a:t>Saavutettava soitin, joka tukee videon kaikkia ominaisuuksia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0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kuvailutulkkauksen laatiminen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Kuvailutulkkaus kertoo sanallisesti esityksen visuaalisen sisällön, joka ei muuten välittyisi</a:t>
            </a:r>
          </a:p>
          <a:p>
            <a:r>
              <a:rPr lang="fi-FI" dirty="0" smtClean="0"/>
              <a:t>Tutustu esimerkkiin </a:t>
            </a:r>
            <a:r>
              <a:rPr lang="fi-FI" dirty="0"/>
              <a:t>kuvailutulkkauksesta: </a:t>
            </a:r>
            <a:r>
              <a:rPr lang="fi-FI" dirty="0" err="1">
                <a:hlinkClick r:id="rId2"/>
              </a:rPr>
              <a:t>Frozen</a:t>
            </a:r>
            <a:r>
              <a:rPr lang="fi-FI" dirty="0">
                <a:hlinkClick r:id="rId2"/>
              </a:rPr>
              <a:t> - </a:t>
            </a:r>
            <a:r>
              <a:rPr lang="fi-FI" dirty="0" err="1">
                <a:hlinkClick r:id="rId2"/>
              </a:rPr>
              <a:t>Trailer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with</a:t>
            </a:r>
            <a:r>
              <a:rPr lang="fi-FI" dirty="0">
                <a:hlinkClick r:id="rId2"/>
              </a:rPr>
              <a:t> Audio </a:t>
            </a:r>
            <a:r>
              <a:rPr lang="fi-FI" dirty="0" err="1" smtClean="0">
                <a:hlinkClick r:id="rId2"/>
              </a:rPr>
              <a:t>Description</a:t>
            </a:r>
            <a:endParaRPr lang="fi-FI" dirty="0" smtClean="0"/>
          </a:p>
          <a:p>
            <a:r>
              <a:rPr lang="fi-FI" dirty="0"/>
              <a:t>Laadi </a:t>
            </a:r>
            <a:r>
              <a:rPr lang="fi-FI" dirty="0">
                <a:hlinkClick r:id="rId3"/>
              </a:rPr>
              <a:t>opetusvideoon</a:t>
            </a:r>
            <a:r>
              <a:rPr lang="fi-FI" dirty="0"/>
              <a:t> kuvailutulkkaus</a:t>
            </a:r>
            <a:r>
              <a:rPr lang="fi-FI" dirty="0" smtClean="0"/>
              <a:t>. Voit esittää sen tekstinä tai sanallisesti.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08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Tekstin tunnistettavuus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4" y="1681241"/>
            <a:ext cx="8226592" cy="487596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Tekstin tunnistettavuus tarkoittaa, että siihen pääsee käsiksi esimerkiksi </a:t>
            </a:r>
            <a:endParaRPr lang="fi-FI" dirty="0" smtClean="0"/>
          </a:p>
          <a:p>
            <a:pPr lvl="1"/>
            <a:r>
              <a:rPr lang="fi-FI" dirty="0" smtClean="0"/>
              <a:t>hakuominaisuuksilla</a:t>
            </a:r>
            <a:endParaRPr lang="fi-FI" dirty="0"/>
          </a:p>
          <a:p>
            <a:pPr lvl="1"/>
            <a:r>
              <a:rPr lang="fi-FI" dirty="0"/>
              <a:t>erilaisilla apuvälineillä </a:t>
            </a:r>
          </a:p>
          <a:p>
            <a:pPr lvl="1"/>
            <a:r>
              <a:rPr lang="fi-FI" dirty="0"/>
              <a:t>hiirellä maalaamalla.</a:t>
            </a:r>
          </a:p>
          <a:p>
            <a:r>
              <a:rPr lang="fi-FI" dirty="0" smtClean="0"/>
              <a:t>Jos </a:t>
            </a:r>
            <a:r>
              <a:rPr lang="fi-FI" dirty="0"/>
              <a:t>teksti on kuvamuotoinen, se voidaan muuttaa saavutettavaksi tekstintunnistusohjelmalla. Joskus tekstin kopiointi on estetty esimerkiksi PDF-tiedoston asetuksissa, mutta silloinkin on yleensä mahdollista sallia pääsy tekstiin apuvälineillä.</a:t>
            </a:r>
          </a:p>
          <a:p>
            <a:r>
              <a:rPr lang="fi-FI" dirty="0"/>
              <a:t>Tekstin tunnistaminen kannattaa varmistaa jo skannattaessa. Kuvatiedon saa tekstiksi esimerkiksi Adobe Acrobat -ohjelmalla. Verkosta löytyy eri päätelaitteille (Optical </a:t>
            </a:r>
            <a:r>
              <a:rPr lang="fi-FI" dirty="0" err="1"/>
              <a:t>chracter</a:t>
            </a:r>
            <a:r>
              <a:rPr lang="fi-FI" dirty="0"/>
              <a:t> </a:t>
            </a:r>
            <a:r>
              <a:rPr lang="fi-FI" dirty="0" err="1"/>
              <a:t>recognition</a:t>
            </a:r>
            <a:r>
              <a:rPr lang="fi-FI" dirty="0"/>
              <a:t> OCR-) sovelluksia ja palveluja. Saavutettavuuteen perehtynyt, maksuton ja yleensä nopea palvelu on </a:t>
            </a:r>
            <a:r>
              <a:rPr lang="fi-FI" dirty="0" err="1">
                <a:hlinkClick r:id="rId2"/>
              </a:rPr>
              <a:t>RoboBraille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0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565485" y="271906"/>
            <a:ext cx="8145378" cy="11858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Saavutettavuuden toteuttaminen on yhteistyötä</a:t>
            </a:r>
          </a:p>
        </p:txBody>
      </p:sp>
      <p:sp>
        <p:nvSpPr>
          <p:cNvPr id="14" name="Tekstiruutu 10"/>
          <p:cNvSpPr txBox="1"/>
          <p:nvPr/>
        </p:nvSpPr>
        <p:spPr>
          <a:xfrm>
            <a:off x="1513763" y="2810171"/>
            <a:ext cx="231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Gill Sans MT" panose="020B0502020104020203" pitchFamily="34" charset="0"/>
              </a:rPr>
              <a:t>Lait</a:t>
            </a:r>
            <a:r>
              <a:rPr lang="en-US" b="1" dirty="0">
                <a:latin typeface="Gill Sans MT" panose="020B0502020104020203" pitchFamily="34" charset="0"/>
              </a:rPr>
              <a:t> ja </a:t>
            </a:r>
            <a:r>
              <a:rPr lang="en-US" b="1" dirty="0" err="1">
                <a:latin typeface="Gill Sans MT" panose="020B0502020104020203" pitchFamily="34" charset="0"/>
              </a:rPr>
              <a:t>normit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10" name="Tekstiruutu 10"/>
          <p:cNvSpPr txBox="1"/>
          <p:nvPr/>
        </p:nvSpPr>
        <p:spPr>
          <a:xfrm>
            <a:off x="1221994" y="3680450"/>
            <a:ext cx="231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Gill Sans MT" panose="020B0502020104020203" pitchFamily="34" charset="0"/>
              </a:rPr>
              <a:t>Johtaminen</a:t>
            </a:r>
            <a:r>
              <a:rPr lang="en-US" b="1" dirty="0">
                <a:latin typeface="Gill Sans MT" panose="020B0502020104020203" pitchFamily="34" charset="0"/>
              </a:rPr>
              <a:t> ja </a:t>
            </a:r>
            <a:r>
              <a:rPr lang="en-US" b="1" dirty="0" err="1">
                <a:latin typeface="Gill Sans MT" panose="020B0502020104020203" pitchFamily="34" charset="0"/>
              </a:rPr>
              <a:t>resurssit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7" name="Tekstiruutu 10"/>
          <p:cNvSpPr txBox="1"/>
          <p:nvPr/>
        </p:nvSpPr>
        <p:spPr>
          <a:xfrm>
            <a:off x="752757" y="4967909"/>
            <a:ext cx="15693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Gill Sans MT" panose="020B0502020104020203" pitchFamily="34" charset="0"/>
              </a:rPr>
              <a:t>Digitaalinen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b="1" dirty="0" err="1">
                <a:latin typeface="Gill Sans MT" panose="020B0502020104020203" pitchFamily="34" charset="0"/>
              </a:rPr>
              <a:t>ympäristö</a:t>
            </a:r>
            <a:endParaRPr lang="en-US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8" name="Kaaviokuva 7" descr="Teknisesti virheetön totutus, selkeä ja hahmotettava käyttöliittymä, ymmärrettävä sisältö."/>
          <p:cNvGraphicFramePr/>
          <p:nvPr>
            <p:extLst>
              <p:ext uri="{D42A27DB-BD31-4B8C-83A1-F6EECF244321}">
                <p14:modId xmlns:p14="http://schemas.microsoft.com/office/powerpoint/2010/main" val="3474996340"/>
              </p:ext>
            </p:extLst>
          </p:nvPr>
        </p:nvGraphicFramePr>
        <p:xfrm>
          <a:off x="1792704" y="1840832"/>
          <a:ext cx="5029199" cy="484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iruutu 12"/>
          <p:cNvSpPr txBox="1"/>
          <p:nvPr/>
        </p:nvSpPr>
        <p:spPr>
          <a:xfrm>
            <a:off x="6467990" y="5097407"/>
            <a:ext cx="20263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 smtClean="0">
                <a:latin typeface="Gill Sans MT" panose="020B0502020104020203" pitchFamily="34" charset="0"/>
              </a:rPr>
              <a:t>ICT-palvelut</a:t>
            </a:r>
            <a:endParaRPr lang="fi-FI" b="1" dirty="0">
              <a:latin typeface="Gill Sans MT" panose="020B0502020104020203" pitchFamily="34" charset="0"/>
            </a:endParaRPr>
          </a:p>
          <a:p>
            <a:r>
              <a:rPr lang="fi-FI" b="1" dirty="0">
                <a:latin typeface="Gill Sans MT" panose="020B0502020104020203" pitchFamily="34" charset="0"/>
              </a:rPr>
              <a:t>Palveluntarjoaja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6041713" y="3803530"/>
            <a:ext cx="1904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Gill Sans MT" panose="020B0502020104020203" pitchFamily="34" charset="0"/>
              </a:rPr>
              <a:t>Sisällöntuottaja</a:t>
            </a:r>
          </a:p>
          <a:p>
            <a:r>
              <a:rPr lang="fi-FI" b="1" dirty="0">
                <a:latin typeface="Gill Sans MT" panose="020B0502020104020203" pitchFamily="34" charset="0"/>
              </a:rPr>
              <a:t>ICT-palvelut</a:t>
            </a:r>
          </a:p>
          <a:p>
            <a:r>
              <a:rPr lang="fi-FI" b="1" dirty="0">
                <a:latin typeface="Gill Sans MT" panose="020B0502020104020203" pitchFamily="34" charset="0"/>
              </a:rPr>
              <a:t>Palveluntarjoaja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771514" y="2896984"/>
            <a:ext cx="231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Gill Sans MT" panose="020B0502020104020203" pitchFamily="34" charset="0"/>
              </a:rPr>
              <a:t>Sisällöntuottaja</a:t>
            </a:r>
            <a:endParaRPr lang="fi-FI" sz="135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muunna kuvamuotoinen teksti tunnistettavaksi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Tenttiin on tulossa opiskelija, joka kuuntelee tekstimuotoiset tehtävät tietokoneen apuvälineohjelmalla. Hänen opintojensa etenemiseksi on tärkeää, että tentti ei lykkäänny, ja nyt tentaattori on tietokatkoksen vuoksi toimittanut tehtävään </a:t>
            </a:r>
            <a:r>
              <a:rPr lang="fi-FI" dirty="0">
                <a:hlinkClick r:id="rId2"/>
              </a:rPr>
              <a:t>liittyvän tekstin kuvatiedostona</a:t>
            </a:r>
            <a:r>
              <a:rPr lang="fi-FI" dirty="0"/>
              <a:t>. Keskustelet asiasta opiskelijan kanssa ja hän toivoo, että muokkaat tekstin, että hän pääsee edes yrittämään tenttimistä.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1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rehtorin kirje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Olet saanut kuulla, että Ministeriön tutkija liikkuu kartoittamassa korkeakoulujen toimintaa. Yksi kiinnostuksen kohde on saavutettavuus. Sinun tehtäväsi on laatia esitys, jossa kerrot </a:t>
            </a:r>
          </a:p>
          <a:p>
            <a:pPr lvl="1"/>
            <a:r>
              <a:rPr lang="fi-FI" dirty="0"/>
              <a:t>mitä saavutettavuus on,</a:t>
            </a:r>
          </a:p>
          <a:p>
            <a:pPr lvl="1"/>
            <a:r>
              <a:rPr lang="fi-FI" dirty="0"/>
              <a:t>miksi se on tärkeää ja</a:t>
            </a:r>
          </a:p>
          <a:p>
            <a:r>
              <a:rPr lang="fi-FI" dirty="0"/>
              <a:t>mihin toimiin korkeakoulussa tulisi ryhtyä.</a:t>
            </a:r>
          </a:p>
          <a:p>
            <a:r>
              <a:rPr lang="fi-FI" dirty="0"/>
              <a:t>Valitse jokin seuraavista: saavutettava kirjasto, digitaalinen saavutettavuus, koko korkeakoulun saavutettavuus, fyysinen saavutettavuus, viestinnän saavutettavuus tai oma näkökulma</a:t>
            </a:r>
            <a:r>
              <a:rPr lang="fi-FI" dirty="0" smtClean="0"/>
              <a:t>. Voit halutessasi hyödyntää OHO!-hankkeen </a:t>
            </a:r>
            <a:r>
              <a:rPr lang="fi-FI" dirty="0" err="1" smtClean="0">
                <a:hlinkClick r:id="rId2"/>
              </a:rPr>
              <a:t>saavutettavuuskriteeteitä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/>
              <a:t>Voit laatia esityksen valintasi mukaan saavutettavana </a:t>
            </a:r>
          </a:p>
          <a:p>
            <a:pPr lvl="1"/>
            <a:r>
              <a:rPr lang="fi-FI" dirty="0"/>
              <a:t>videona</a:t>
            </a:r>
          </a:p>
          <a:p>
            <a:pPr lvl="1"/>
            <a:r>
              <a:rPr lang="fi-FI" dirty="0"/>
              <a:t>verkkosivuna</a:t>
            </a:r>
          </a:p>
          <a:p>
            <a:pPr lvl="1"/>
            <a:r>
              <a:rPr lang="fi-FI" dirty="0"/>
              <a:t>PowerPoint-esityksenä</a:t>
            </a:r>
          </a:p>
          <a:p>
            <a:pPr lvl="1"/>
            <a:r>
              <a:rPr lang="fi-FI" dirty="0"/>
              <a:t>Word-dokumenttina</a:t>
            </a:r>
          </a:p>
          <a:p>
            <a:r>
              <a:rPr lang="fi-FI" dirty="0"/>
              <a:t>Esitykset käsitellään yhteisesti tilaisuuden lopuksi.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48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Tekstivastineet</a:t>
            </a:r>
          </a:p>
          <a:p>
            <a:r>
              <a:rPr lang="fi-FI" dirty="0" err="1" smtClean="0"/>
              <a:t>PPT:n</a:t>
            </a:r>
            <a:r>
              <a:rPr lang="fi-FI" dirty="0" smtClean="0"/>
              <a:t> saavutettavuus</a:t>
            </a:r>
          </a:p>
          <a:p>
            <a:r>
              <a:rPr lang="fi-FI" dirty="0" smtClean="0"/>
              <a:t>Verkkosivun testaaminen</a:t>
            </a:r>
          </a:p>
          <a:p>
            <a:r>
              <a:rPr lang="fi-FI" dirty="0" smtClean="0"/>
              <a:t>Kuvailutulkkaus</a:t>
            </a:r>
          </a:p>
          <a:p>
            <a:r>
              <a:rPr lang="fi-FI" dirty="0" smtClean="0"/>
              <a:t>Tekstin tunnistaminen</a:t>
            </a:r>
          </a:p>
          <a:p>
            <a:r>
              <a:rPr lang="fi-FI" dirty="0" smtClean="0"/>
              <a:t>Rehtorin kirje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13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solidFill>
                  <a:srgbClr val="383EEA"/>
                </a:solidFill>
              </a:rPr>
              <a:t>PDF:n</a:t>
            </a:r>
            <a:r>
              <a:rPr lang="fi-FI" b="1" dirty="0" smtClean="0">
                <a:solidFill>
                  <a:srgbClr val="383EEA"/>
                </a:solidFill>
              </a:rPr>
              <a:t> saavutettavuus</a:t>
            </a:r>
            <a:endParaRPr lang="fi-FI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94084" y="1613991"/>
            <a:ext cx="7435515" cy="48013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Varmista saavutettavuus ennen asiakirjan muuntamista PDF-muotoon.</a:t>
            </a:r>
            <a:endParaRPr lang="fi-FI" altLang="fi-FI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Lisää tarpeen mukaan täytettäviä lomakekenttiä ja kuvauksia sekä aseta lukemisjärjestys.</a:t>
            </a:r>
            <a:endParaRPr lang="fi-FI" altLang="fi-FI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Lisää muut saavutettavuusominaisuudet PDF-tiedostoon.</a:t>
            </a:r>
            <a:endParaRPr lang="fi-FI" altLang="fi-FI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Tee tiedostoon merkinnät (</a:t>
            </a:r>
            <a:r>
              <a:rPr lang="fi-FI" altLang="fi-FI" sz="2400" dirty="0" err="1">
                <a:solidFill>
                  <a:srgbClr val="333333"/>
                </a:solidFill>
                <a:latin typeface="+mn-lt"/>
              </a:rPr>
              <a:t>tagit</a:t>
            </a: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).</a:t>
            </a:r>
            <a:endParaRPr lang="fi-FI" altLang="fi-FI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Testaa PDF ja korjaa merkintäongelmat. (</a:t>
            </a:r>
            <a:r>
              <a:rPr lang="fi-FI" sz="2400" dirty="0" err="1">
                <a:latin typeface="+mn-lt"/>
                <a:hlinkClick r:id="rId2"/>
              </a:rPr>
              <a:t>Creating</a:t>
            </a:r>
            <a:r>
              <a:rPr lang="fi-FI" sz="2400" dirty="0">
                <a:latin typeface="+mn-lt"/>
                <a:hlinkClick r:id="rId2"/>
              </a:rPr>
              <a:t> </a:t>
            </a:r>
            <a:r>
              <a:rPr lang="fi-FI" sz="2400" dirty="0" err="1">
                <a:latin typeface="+mn-lt"/>
                <a:hlinkClick r:id="rId2"/>
              </a:rPr>
              <a:t>accessible</a:t>
            </a:r>
            <a:r>
              <a:rPr lang="fi-FI" sz="2400" dirty="0">
                <a:latin typeface="+mn-lt"/>
                <a:hlinkClick r:id="rId2"/>
              </a:rPr>
              <a:t> </a:t>
            </a:r>
            <a:r>
              <a:rPr lang="fi-FI" sz="2400" dirty="0" err="1">
                <a:latin typeface="+mn-lt"/>
                <a:hlinkClick r:id="rId2"/>
              </a:rPr>
              <a:t>PDFs</a:t>
            </a:r>
            <a:r>
              <a:rPr lang="fi-FI" sz="2400" dirty="0">
                <a:latin typeface="+mn-lt"/>
                <a:hlinkClick r:id="rId2"/>
              </a:rPr>
              <a:t>. Adobe</a:t>
            </a: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Lisäohjeita:</a:t>
            </a:r>
          </a:p>
          <a:p>
            <a:pPr>
              <a:lnSpc>
                <a:spcPct val="100000"/>
              </a:lnSpc>
            </a:pPr>
            <a:r>
              <a:rPr lang="fi-FI" altLang="fi-FI" sz="2400" dirty="0">
                <a:solidFill>
                  <a:srgbClr val="333333"/>
                </a:solidFill>
                <a:latin typeface="+mn-lt"/>
                <a:hlinkClick r:id="rId3"/>
              </a:rPr>
              <a:t>PDF Accessibility</a:t>
            </a:r>
            <a:r>
              <a:rPr lang="fi-FI" altLang="fi-FI" sz="2400" dirty="0">
                <a:solidFill>
                  <a:srgbClr val="333333"/>
                </a:solidFill>
                <a:latin typeface="+mn-lt"/>
              </a:rPr>
              <a:t>. </a:t>
            </a:r>
            <a:r>
              <a:rPr lang="fi-FI" altLang="fi-FI" sz="2400" dirty="0" err="1">
                <a:solidFill>
                  <a:srgbClr val="333333"/>
                </a:solidFill>
                <a:latin typeface="+mn-lt"/>
              </a:rPr>
              <a:t>WebAIM</a:t>
            </a:r>
            <a:endParaRPr lang="fi-FI" altLang="fi-FI" sz="2400" dirty="0">
              <a:solidFill>
                <a:srgbClr val="333333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sz="2400" dirty="0">
                <a:latin typeface="+mn-lt"/>
                <a:hlinkClick r:id="rId4"/>
              </a:rPr>
              <a:t>PDF </a:t>
            </a:r>
            <a:r>
              <a:rPr lang="fi-FI" sz="2400" dirty="0" err="1">
                <a:latin typeface="+mn-lt"/>
                <a:hlinkClick r:id="rId4"/>
              </a:rPr>
              <a:t>Techniques</a:t>
            </a:r>
            <a:r>
              <a:rPr lang="fi-FI" sz="2400" dirty="0">
                <a:latin typeface="+mn-lt"/>
                <a:hlinkClick r:id="rId4"/>
              </a:rPr>
              <a:t> for WCAG 2.0</a:t>
            </a:r>
            <a:endParaRPr lang="fi-FI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sz="2400" dirty="0">
                <a:latin typeface="+mn-lt"/>
              </a:rPr>
              <a:t>Universal PDF Accessibility </a:t>
            </a:r>
            <a:r>
              <a:rPr lang="fi-FI" sz="2400" dirty="0" err="1">
                <a:latin typeface="+mn-lt"/>
              </a:rPr>
              <a:t>standard</a:t>
            </a:r>
            <a:r>
              <a:rPr lang="fi-FI" sz="2400" dirty="0">
                <a:latin typeface="+mn-lt"/>
              </a:rPr>
              <a:t> </a:t>
            </a:r>
            <a:r>
              <a:rPr lang="fi-FI" sz="2400" dirty="0">
                <a:latin typeface="+mn-lt"/>
                <a:hlinkClick r:id="rId5"/>
              </a:rPr>
              <a:t>PDF/UA (ISO 14289-1:2014</a:t>
            </a:r>
            <a:endParaRPr lang="fi-FI" alt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3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30595" y="168444"/>
            <a:ext cx="7371368" cy="1552078"/>
          </a:xfrm>
        </p:spPr>
        <p:txBody>
          <a:bodyPr>
            <a:noAutofit/>
          </a:bodyPr>
          <a:lstStyle/>
          <a:p>
            <a:r>
              <a:rPr lang="fi-FI" sz="3200" dirty="0" smtClean="0">
                <a:solidFill>
                  <a:srgbClr val="383EEA"/>
                </a:solidFill>
                <a:latin typeface="Gill Sans MT" panose="020B0502020104020203" pitchFamily="34" charset="0"/>
              </a:rPr>
              <a:t/>
            </a:r>
            <a:br>
              <a:rPr lang="fi-FI" sz="3200" dirty="0" smtClean="0">
                <a:solidFill>
                  <a:srgbClr val="383EEA"/>
                </a:solidFill>
                <a:latin typeface="Gill Sans MT" panose="020B0502020104020203" pitchFamily="34" charset="0"/>
              </a:rPr>
            </a:br>
            <a:r>
              <a:rPr lang="fi-FI" sz="3200" dirty="0" smtClean="0">
                <a:solidFill>
                  <a:srgbClr val="383EEA"/>
                </a:solidFill>
                <a:latin typeface="Gill Sans MT" panose="020B0502020104020203" pitchFamily="34" charset="0"/>
              </a:rPr>
              <a:t>Helsingin </a:t>
            </a:r>
            <a:r>
              <a:rPr lang="fi-FI" sz="3200" dirty="0">
                <a:solidFill>
                  <a:srgbClr val="383EEA"/>
                </a:solidFill>
                <a:latin typeface="Gill Sans MT" panose="020B0502020104020203" pitchFamily="34" charset="0"/>
              </a:rPr>
              <a:t>kaupungin </a:t>
            </a:r>
            <a:r>
              <a:rPr lang="fi-FI" sz="3200" dirty="0">
                <a:solidFill>
                  <a:srgbClr val="383EEA"/>
                </a:solidFill>
                <a:latin typeface="Gill Sans MT" panose="020B0502020104020203" pitchFamily="34" charset="0"/>
                <a:hlinkClick r:id="rId2"/>
              </a:rPr>
              <a:t>Saavutettava sisältö – Opas suunnitteluun ja sisällöntuotantoon</a:t>
            </a:r>
            <a:r>
              <a:rPr lang="fi-FI" sz="2400" dirty="0">
                <a:solidFill>
                  <a:srgbClr val="383EEA"/>
                </a:solidFill>
                <a:latin typeface="Gill Sans MT" panose="020B0502020104020203" pitchFamily="34" charset="0"/>
                <a:hlinkClick r:id="rId2"/>
              </a:rPr>
              <a:t> </a:t>
            </a:r>
            <a:r>
              <a:rPr lang="fi-FI" sz="2400" dirty="0">
                <a:solidFill>
                  <a:srgbClr val="383EEA"/>
                </a:solidFill>
                <a:latin typeface="Gill Sans MT" panose="020B0502020104020203" pitchFamily="34" charset="0"/>
              </a:rPr>
              <a:t/>
            </a:r>
            <a:br>
              <a:rPr lang="fi-FI" sz="2400" dirty="0">
                <a:solidFill>
                  <a:srgbClr val="383EEA"/>
                </a:solidFill>
                <a:latin typeface="Gill Sans MT" panose="020B0502020104020203" pitchFamily="34" charset="0"/>
              </a:rPr>
            </a:br>
            <a:endParaRPr lang="fi-FI" sz="2400" dirty="0">
              <a:solidFill>
                <a:srgbClr val="383EEA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Picture 1" descr="Pyri näihin: &#10;-Selkeät perusvärit  &#10;-Värin, tekstin ja symbolien yhdistelmä  &#10;-Riittävä kontrasti ja kirjasinkoko&#10;-Värin puute ei vaikuta viestiin. &#10;Vältä näitä:&#10;-Vältä liian räikeitä värejä&#10;-Väri osoittaa viestin &#10;-Alhainen kontrasti ja pieni kirjasinkoko &#10;-Pelkkä väri osoittaa merkitykse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5" y="1938370"/>
            <a:ext cx="7371368" cy="47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256838"/>
            <a:ext cx="8298782" cy="1547895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rgbClr val="383EEA"/>
                </a:solidFill>
              </a:rPr>
              <a:t>Helppokäyttöisyyden </a:t>
            </a:r>
            <a:r>
              <a:rPr lang="fi-FI" sz="3600" b="1" dirty="0">
                <a:solidFill>
                  <a:srgbClr val="383EEA"/>
                </a:solidFill>
              </a:rPr>
              <a:t>tarkistus PowerPointissa</a:t>
            </a:r>
            <a:r>
              <a:rPr lang="fi-FI" dirty="0">
                <a:latin typeface="Gill Sans MT"/>
              </a:rPr>
              <a:t>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6962" y="2115162"/>
            <a:ext cx="3488470" cy="4586431"/>
          </a:xfrm>
        </p:spPr>
        <p:txBody>
          <a:bodyPr vert="horz" lIns="51435" tIns="25718" rIns="51435" bIns="25718" rtlCol="0" anchor="t">
            <a:noAutofit/>
          </a:bodyPr>
          <a:lstStyle/>
          <a:p>
            <a:r>
              <a:rPr lang="fi-FI" sz="2600" dirty="0"/>
              <a:t>Powerpointin sisällä oleva tarkistustyökalu.</a:t>
            </a:r>
          </a:p>
          <a:p>
            <a:r>
              <a:rPr lang="fi-FI" sz="2600" dirty="0"/>
              <a:t>Tarkistaa tiedoston saavutettavuuden.</a:t>
            </a:r>
          </a:p>
          <a:p>
            <a:r>
              <a:rPr lang="fi-FI" sz="2600" dirty="0"/>
              <a:t>Ilmoittaa virheet ja varoitukset sekä ohjeet saavutettavuuden parantamiseen.</a:t>
            </a:r>
          </a:p>
          <a:p>
            <a:r>
              <a:rPr lang="fi-FI" sz="2600" dirty="0"/>
              <a:t>Kirjoita hakukenttään Helppo…</a:t>
            </a:r>
          </a:p>
        </p:txBody>
      </p:sp>
      <p:pic>
        <p:nvPicPr>
          <p:cNvPr id="7" name="Picture 6" descr="Ruuyukssppsud, jossa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92" y="2427984"/>
            <a:ext cx="1484223" cy="1018059"/>
          </a:xfrm>
          <a:prstGeom prst="rect">
            <a:avLst/>
          </a:prstGeom>
        </p:spPr>
      </p:pic>
      <p:pic>
        <p:nvPicPr>
          <p:cNvPr id="8" name="Picture 8" descr="Kuvakaappaus PowerPointin Helppokäyttöisyyden tarkistus -työkalusta.">
            <a:extLst>
              <a:ext uri="{FF2B5EF4-FFF2-40B4-BE49-F238E27FC236}">
                <a16:creationId xmlns:a16="http://schemas.microsoft.com/office/drawing/2014/main" id="{C0AC577B-2414-4074-916A-65C85398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153" y="2365882"/>
            <a:ext cx="1355527" cy="21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89190"/>
            <a:ext cx="7886700" cy="1325563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rgbClr val="383EEA"/>
                </a:solidFill>
              </a:rPr>
              <a:t>Verkkosisällön tekstivastineet: </a:t>
            </a:r>
            <a:br>
              <a:rPr lang="fi-FI" sz="4000" b="1" dirty="0">
                <a:solidFill>
                  <a:srgbClr val="383EEA"/>
                </a:solidFill>
              </a:rPr>
            </a:br>
            <a:r>
              <a:rPr lang="fi-FI" sz="4000" b="1" dirty="0">
                <a:solidFill>
                  <a:srgbClr val="383EEA"/>
                </a:solidFill>
              </a:rPr>
              <a:t>PowerPoint 2016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2018137"/>
            <a:ext cx="3886200" cy="4351338"/>
          </a:xfrm>
        </p:spPr>
        <p:txBody>
          <a:bodyPr vert="horz" lIns="51435" tIns="25718" rIns="51435" bIns="25718" rtlCol="0" anchor="t">
            <a:normAutofit/>
          </a:bodyPr>
          <a:lstStyle/>
          <a:p>
            <a:r>
              <a:rPr lang="fi-FI" dirty="0"/>
              <a:t>Paina kuvan päällä hiiren oikeaa painiketta ja valitse Muotoile kuvaa &gt; Koko ja ominaisuudet &gt; Vaihtoehtoinen teksti &gt; Kuvaus</a:t>
            </a:r>
            <a:endParaRPr lang="en-US" dirty="0"/>
          </a:p>
          <a:p>
            <a:r>
              <a:rPr lang="fi-FI" dirty="0"/>
              <a:t>(</a:t>
            </a:r>
            <a:r>
              <a:rPr lang="fi-FI" i="1" dirty="0" err="1"/>
              <a:t>Format</a:t>
            </a:r>
            <a:r>
              <a:rPr lang="fi-FI" i="1" dirty="0"/>
              <a:t> Picture &gt; </a:t>
            </a:r>
            <a:r>
              <a:rPr lang="fi-FI" i="1" dirty="0" err="1"/>
              <a:t>Size</a:t>
            </a:r>
            <a:r>
              <a:rPr lang="fi-FI" i="1" dirty="0"/>
              <a:t> &amp; </a:t>
            </a:r>
            <a:r>
              <a:rPr lang="fi-FI" i="1" dirty="0" err="1"/>
              <a:t>Properties</a:t>
            </a:r>
            <a:r>
              <a:rPr lang="fi-FI" i="1" dirty="0"/>
              <a:t> &gt; Alt </a:t>
            </a:r>
            <a:r>
              <a:rPr lang="fi-FI" i="1" dirty="0" err="1"/>
              <a:t>Text</a:t>
            </a:r>
            <a:r>
              <a:rPr lang="fi-FI" i="1" dirty="0"/>
              <a:t> &gt; </a:t>
            </a:r>
            <a:r>
              <a:rPr lang="fi-FI" i="1" dirty="0" err="1"/>
              <a:t>Description</a:t>
            </a:r>
            <a:r>
              <a:rPr lang="fi-FI" dirty="0"/>
              <a:t>).</a:t>
            </a:r>
            <a:endParaRPr lang="en-US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Picture 4" descr="Kuvakaappaus PowerPointin valikosta, josta määritellään kuvalle vaihtoehtoinen teksti. ">
            <a:extLst>
              <a:ext uri="{FF2B5EF4-FFF2-40B4-BE49-F238E27FC236}">
                <a16:creationId xmlns:a16="http://schemas.microsoft.com/office/drawing/2014/main" id="{E0E769B5-38B2-4410-8921-C579BFF0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39" y="2125268"/>
            <a:ext cx="3327244" cy="27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9547" y="225626"/>
            <a:ext cx="8205537" cy="1145974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rgbClr val="383EEA"/>
                </a:solidFill>
              </a:rPr>
              <a:t>Lukemisjärjestyksen tarkistus PowerPointissa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9636" y="1880099"/>
            <a:ext cx="4520231" cy="3715407"/>
          </a:xfrm>
        </p:spPr>
        <p:txBody>
          <a:bodyPr>
            <a:noAutofit/>
          </a:bodyPr>
          <a:lstStyle/>
          <a:p>
            <a:r>
              <a:rPr lang="fi-FI" sz="2400" dirty="0"/>
              <a:t>Ruudunlukuohjelmat lukevat dian sisällön siinä järjestyksessä, kun ne on lisätty diaan. Järjestys voi olla hyvin erilainen kuin näkyvä järjestys.</a:t>
            </a:r>
          </a:p>
          <a:p>
            <a:r>
              <a:rPr lang="fi-FI" sz="2400" dirty="0"/>
              <a:t>Klikkaa Aloitus-valikosta Järjestä ja Valintaruutu.</a:t>
            </a:r>
          </a:p>
          <a:p>
            <a:r>
              <a:rPr lang="fi-FI" sz="2400" dirty="0"/>
              <a:t>Tarkista järjestys ja muuta tarvittaessa raahaamalla kohteet oikeaan järjestykseen. Listalla alimpana oleva luetaan ensiksi, ylimpänä viimeiseksi. </a:t>
            </a:r>
          </a:p>
          <a:p>
            <a:endParaRPr lang="fi-FI" dirty="0">
              <a:latin typeface="Gill Sans MT" panose="020B0502020104020203" pitchFamily="34" charset="0"/>
            </a:endParaRPr>
          </a:p>
        </p:txBody>
      </p:sp>
      <p:pic>
        <p:nvPicPr>
          <p:cNvPr id="10" name="Picture 9" descr="Ruutukaappaus, jossa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83" y="2025854"/>
            <a:ext cx="1444877" cy="31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”Erillisillä tunnuksilla kirjautuminen”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tunnus</a:t>
            </a:r>
            <a:r>
              <a:rPr lang="fi-FI" sz="3200" dirty="0"/>
              <a:t>: ohosympo1</a:t>
            </a:r>
          </a:p>
          <a:p>
            <a:r>
              <a:rPr lang="fi-FI" sz="3200" dirty="0"/>
              <a:t>s-sana:T3staaja</a:t>
            </a:r>
            <a:r>
              <a:rPr lang="fi-FI" sz="3200" dirty="0" smtClean="0"/>
              <a:t>!</a:t>
            </a:r>
          </a:p>
          <a:p>
            <a:endParaRPr lang="fi-FI" sz="3200" dirty="0"/>
          </a:p>
          <a:p>
            <a:r>
              <a:rPr lang="fi-FI" dirty="0" smtClean="0"/>
              <a:t>Saavutettavuustyöpaja-kurssin </a:t>
            </a:r>
            <a:r>
              <a:rPr lang="fi-FI" dirty="0"/>
              <a:t>osoite: </a:t>
            </a:r>
            <a:r>
              <a:rPr lang="fi-FI" u="sng" dirty="0">
                <a:hlinkClick r:id="rId2"/>
              </a:rPr>
              <a:t>https://moodle.jyu.fi/course/view.php?id=6664</a:t>
            </a:r>
            <a:endParaRPr lang="fi-FI" dirty="0"/>
          </a:p>
          <a:p>
            <a:r>
              <a:rPr lang="fi-FI" dirty="0"/>
              <a:t>Polkuavain: access2019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D0E-E41C-45F2-AEF4-0D097D537D60}" type="datetime1">
              <a:rPr lang="fi-FI" smtClean="0"/>
              <a:t>8.12.2019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73A-BFF3-41BE-91BF-477972CD4BC6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58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383EEA"/>
                </a:solidFill>
              </a:rPr>
              <a:t>Saavutettavuuden tarve ja </a:t>
            </a:r>
            <a:r>
              <a:rPr lang="fi-FI" sz="4000" b="1" dirty="0" smtClean="0">
                <a:solidFill>
                  <a:srgbClr val="383EEA"/>
                </a:solidFill>
              </a:rPr>
              <a:t>ohjailu 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Korkeakoulujen toimintaympäristö muuttuu, opiskelijat ja henkilöstö moninaistuvat</a:t>
            </a:r>
          </a:p>
          <a:p>
            <a:r>
              <a:rPr lang="fi-FI" dirty="0" smtClean="0"/>
              <a:t>Saavutettavat palvelut ja käytännöt ottavat huomioon muun muassa:</a:t>
            </a:r>
          </a:p>
          <a:p>
            <a:pPr lvl="1"/>
            <a:r>
              <a:rPr lang="fi-FI" dirty="0" smtClean="0"/>
              <a:t>Osallistujien erilaiset toiveet ja tarpeet (toimintakyky, eri tavat vastaan ottaa, käyttää ja käsitellä tietoa..)</a:t>
            </a:r>
          </a:p>
          <a:p>
            <a:pPr lvl="1"/>
            <a:r>
              <a:rPr lang="fi-FI" dirty="0" smtClean="0"/>
              <a:t>Eri yhteyksien, laitteiden ja ohjelmistojen käytön (eri päätelaitteet, apuvälineet, hakupalvelut)</a:t>
            </a:r>
          </a:p>
          <a:p>
            <a:pPr lvl="1"/>
            <a:r>
              <a:rPr lang="fi-FI" dirty="0" smtClean="0"/>
              <a:t>Erilaiset käyttöolosuhteet (äänet, valaistus, lämpötila..)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973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383EEA"/>
                </a:solidFill>
              </a:rPr>
              <a:t>Saavutettavuuden tarve ja ohjailu 2</a:t>
            </a:r>
            <a:endParaRPr lang="fi-FI" sz="4000" b="1" dirty="0">
              <a:solidFill>
                <a:srgbClr val="383E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084" y="1690689"/>
            <a:ext cx="7351295" cy="4156658"/>
          </a:xfrm>
        </p:spPr>
        <p:txBody>
          <a:bodyPr>
            <a:normAutofit/>
          </a:bodyPr>
          <a:lstStyle/>
          <a:p>
            <a:r>
              <a:rPr lang="fi-FI" sz="2700" dirty="0"/>
              <a:t>Tavoitteena yhdenvertaiset mahdollisuudet opiskella ja osallistua </a:t>
            </a:r>
          </a:p>
          <a:p>
            <a:r>
              <a:rPr lang="fi-FI" sz="2700" dirty="0"/>
              <a:t>Lainsäädäntö ohjaa</a:t>
            </a:r>
          </a:p>
          <a:p>
            <a:pPr lvl="1"/>
            <a:r>
              <a:rPr lang="fi-FI" sz="2400" dirty="0"/>
              <a:t>Yliopistolaki ja ammattikorkeakoululaki</a:t>
            </a:r>
          </a:p>
          <a:p>
            <a:pPr lvl="1"/>
            <a:r>
              <a:rPr lang="fi-FI" sz="2400" dirty="0"/>
              <a:t>Yhdenvertaisuuslaki (syrjintäkielto, kohtuulliset mukautukset)</a:t>
            </a:r>
          </a:p>
          <a:p>
            <a:pPr lvl="1"/>
            <a:r>
              <a:rPr lang="fi-FI" sz="2400" dirty="0"/>
              <a:t>Rakennusmääräyskokoelma. Esteetön rakennus F1</a:t>
            </a:r>
          </a:p>
          <a:p>
            <a:pPr lvl="1"/>
            <a:r>
              <a:rPr lang="fi-FI" sz="2400" dirty="0">
                <a:hlinkClick r:id="rId2"/>
              </a:rPr>
              <a:t>Laki digitaalisten palvelujen </a:t>
            </a:r>
            <a:r>
              <a:rPr lang="fi-FI" sz="2400" dirty="0" smtClean="0">
                <a:hlinkClick r:id="rId2"/>
              </a:rPr>
              <a:t>tarjoamisesta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953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383EEA"/>
                </a:solidFill>
              </a:rPr>
              <a:t>”Digilaki” tuli voimaan1.4.2019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”Tässä laissa tarkoitetaan saavutettavuudella periaatteita ja tekniikoita, joita on noudatettava digitaalisten palvelujen suunnittelussa, kehittämisessä, ylläpidossa ja päivittämisessä, jotta ne olisivat paremmin käyttäjien, erityisesti vammaisten henkilöiden, </a:t>
            </a:r>
            <a:r>
              <a:rPr lang="fi-FI" dirty="0" smtClean="0"/>
              <a:t>saavutettavissa.”</a:t>
            </a:r>
          </a:p>
          <a:p>
            <a:pPr marL="0" indent="0">
              <a:buNone/>
            </a:pPr>
            <a:r>
              <a:rPr lang="fi-FI" dirty="0" smtClean="0"/>
              <a:t>”Digitaalisten </a:t>
            </a:r>
            <a:r>
              <a:rPr lang="fi-FI" dirty="0"/>
              <a:t>palvelujen tietosisältöjen on täytettävä saavutettavuusvaatimukset, kun tietosisältö on palvelun käyttäjien saatavilla</a:t>
            </a:r>
            <a:r>
              <a:rPr lang="fi-FI" dirty="0" smtClean="0"/>
              <a:t>.”</a:t>
            </a:r>
          </a:p>
          <a:p>
            <a:pPr marL="0" indent="0">
              <a:buNone/>
            </a:pPr>
            <a:r>
              <a:rPr lang="fi-FI" dirty="0" smtClean="0"/>
              <a:t>”Palveluntarjoaja </a:t>
            </a:r>
            <a:r>
              <a:rPr lang="fi-FI" dirty="0"/>
              <a:t>voi poiketa saavutettavuusvaatimuksista vain, jos se ennakkoon tehdyn saavutettavuusarvioinnin perusteella voi osoittaa vaatimusten toteuttamisen aiheuttavan sen toiminnalle kohtuuttoman </a:t>
            </a:r>
            <a:r>
              <a:rPr lang="fi-FI" dirty="0" smtClean="0"/>
              <a:t>rasitteen.” 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/>
              <a:t>(</a:t>
            </a:r>
            <a:r>
              <a:rPr lang="fi-FI" dirty="0">
                <a:hlinkClick r:id="rId2"/>
              </a:rPr>
              <a:t>Laki digitaalisten palvelujen </a:t>
            </a:r>
            <a:r>
              <a:rPr lang="fi-FI" dirty="0" smtClean="0">
                <a:hlinkClick r:id="rId2"/>
              </a:rPr>
              <a:t>tarjoamisesta 306/2019 </a:t>
            </a:r>
            <a:r>
              <a:rPr lang="fi-FI" dirty="0" smtClean="0"/>
              <a:t>).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70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383EEA"/>
                </a:solidFill>
              </a:rPr>
              <a:t>Saavutettavuusseloste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Jokaisen organisaation, jota lain saavutettavuusvaatimukset koskevat, on tehtävä verkkosivustoistaan ja mobiilisovelluksistaan saavutettavuusseloste ja laitettava se </a:t>
            </a:r>
            <a:r>
              <a:rPr lang="fi-FI" dirty="0" smtClean="0"/>
              <a:t>verkkosivuilleen.</a:t>
            </a:r>
          </a:p>
          <a:p>
            <a:r>
              <a:rPr lang="fi-FI" dirty="0"/>
              <a:t>Saavutettavuusselosteessa kuvataan verkkopalvelun saavutettavuuden tila ja mahdolliset poikkeamat saavutettavuusvaatimuksista. Lisäksi selosteessa kerrotaan, miten käyttäjä voi antaa saavutettavuuspalautetta</a:t>
            </a:r>
            <a:r>
              <a:rPr lang="fi-FI" dirty="0" smtClean="0"/>
              <a:t>. (ks. </a:t>
            </a:r>
            <a:r>
              <a:rPr lang="fi-FI" dirty="0" smtClean="0">
                <a:hlinkClick r:id="rId2"/>
              </a:rPr>
              <a:t>Saavutettavuusselosteen laatiminen </a:t>
            </a:r>
            <a:r>
              <a:rPr lang="fi-FI" dirty="0" smtClean="0"/>
              <a:t>Saavutettavuusvaatimukset.fi).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0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383EEA"/>
                </a:solidFill>
              </a:rPr>
              <a:t>Siirtymäajat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690688"/>
            <a:ext cx="7291137" cy="4830427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23.9.2018 </a:t>
            </a:r>
            <a:r>
              <a:rPr lang="fi-FI" dirty="0"/>
              <a:t>ja sen jälkeen julkaistujen verkkosivustojen pitää olla saavutettavuusvaatimusten mukaisia alkaen 23.9.2019.</a:t>
            </a:r>
          </a:p>
          <a:p>
            <a:r>
              <a:rPr lang="fi-FI" dirty="0"/>
              <a:t>Ennen 23.9.2018 julkaistujen verkkosivustojen pitää olla saavutettavuusvaatimusten mukaisia </a:t>
            </a:r>
            <a:r>
              <a:rPr lang="fi-FI" dirty="0" smtClean="0"/>
              <a:t>23.9.2020</a:t>
            </a:r>
          </a:p>
          <a:p>
            <a:r>
              <a:rPr lang="fi-FI" dirty="0"/>
              <a:t>Mobiilisovellusten pitää olla saavutettavuusvaatimusten mukaisia 23.6.2021 </a:t>
            </a:r>
            <a:r>
              <a:rPr lang="fi-FI" dirty="0" smtClean="0"/>
              <a:t>alkaen</a:t>
            </a:r>
          </a:p>
          <a:p>
            <a:r>
              <a:rPr lang="fi-FI" dirty="0"/>
              <a:t>Verkkosivuilla julkaistujen videoiden ja äänilähetysten pitää olla saavutettavuusvaatimusten mukaisia alkaen 23.9.2020 (ja viimeistään 14 vrk sen jälkeen, kun ne on julkaistu</a:t>
            </a:r>
            <a:r>
              <a:rPr lang="fi-FI" dirty="0" smtClean="0"/>
              <a:t>).</a:t>
            </a:r>
          </a:p>
          <a:p>
            <a:r>
              <a:rPr lang="fi-FI" dirty="0"/>
              <a:t>Tiedostojen, esim. pdf- ja </a:t>
            </a:r>
            <a:r>
              <a:rPr lang="fi-FI" dirty="0" err="1"/>
              <a:t>word</a:t>
            </a:r>
            <a:r>
              <a:rPr lang="fi-FI" dirty="0"/>
              <a:t>-tiedostojen, pitää olla saavutettavuusvaatimusten mukaisia siinä vaiheessa kun vaatimukset tulevat koskemaan koko sivustoa tai sovellusta edellä mainittujen siirtymäaikojen mukaan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 smtClean="0">
                <a:hlinkClick r:id="rId2"/>
              </a:rPr>
              <a:t>Saavutettavuusvaatimukset.fi. Siirtymäajat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9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383EEA"/>
                </a:solidFill>
              </a:rPr>
              <a:t>Saavutettavuusvaatimukset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Lain saavutettavuusvaatimukset perustuvat  kansainväliseen verkkosisällön saavutettavuusohjeistukseen (Web Content Accessibility </a:t>
            </a:r>
            <a:r>
              <a:rPr lang="fi-FI" dirty="0" err="1"/>
              <a:t>Guidelines</a:t>
            </a:r>
            <a:r>
              <a:rPr lang="fi-FI" dirty="0"/>
              <a:t>, WCAG), A- ja AA-tason onnistumiskriteereihin</a:t>
            </a:r>
          </a:p>
          <a:p>
            <a:pPr lvl="1"/>
            <a:r>
              <a:rPr lang="fi-FI" dirty="0"/>
              <a:t>Onnistumiskriteereitä on noin </a:t>
            </a:r>
            <a:r>
              <a:rPr lang="fi-FI" dirty="0" smtClean="0"/>
              <a:t>50 </a:t>
            </a:r>
            <a:endParaRPr lang="fi-FI" dirty="0"/>
          </a:p>
          <a:p>
            <a:pPr lvl="1"/>
            <a:r>
              <a:rPr lang="fi-FI" dirty="0"/>
              <a:t>Ainoastaan AA-tason WCAG-kriteeri 1.2.4, joka velvoittaisi suorien videolähetysten tekstittämiseen, ei kuulu lain vaatimuksiin.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2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1503</Words>
  <Application>Microsoft Office PowerPoint</Application>
  <PresentationFormat>On-screen Show (4:3)</PresentationFormat>
  <Paragraphs>261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Gill Sans MT</vt:lpstr>
      <vt:lpstr>Helvetica</vt:lpstr>
      <vt:lpstr>Palatino Linotype</vt:lpstr>
      <vt:lpstr>Times New Roman</vt:lpstr>
      <vt:lpstr>1_JYU sisältö pohjat</vt:lpstr>
      <vt:lpstr>Office Theme</vt:lpstr>
      <vt:lpstr>Office-teema</vt:lpstr>
      <vt:lpstr>Digitaalinen saavutettavuus</vt:lpstr>
      <vt:lpstr>Työpajan aiheet    </vt:lpstr>
      <vt:lpstr>Saavutettavuuden toteuttaminen on yhteistyötä</vt:lpstr>
      <vt:lpstr>Saavutettavuuden tarve ja ohjailu </vt:lpstr>
      <vt:lpstr>Saavutettavuuden tarve ja ohjailu 2</vt:lpstr>
      <vt:lpstr>”Digilaki” tuli voimaan1.4.2019</vt:lpstr>
      <vt:lpstr>Saavutettavuusseloste</vt:lpstr>
      <vt:lpstr>Siirtymäajat</vt:lpstr>
      <vt:lpstr>Saavutettavuusvaatimukset</vt:lpstr>
      <vt:lpstr>Verkkosisällön saavutettavuusohjeet</vt:lpstr>
      <vt:lpstr>Yleisimmät saavutettavuusongelmat verkossa</vt:lpstr>
      <vt:lpstr>Saavutettavuuden perustehtäviä</vt:lpstr>
      <vt:lpstr>Käytä tyylejä</vt:lpstr>
      <vt:lpstr>Laadi kuvalliselle sisällölle tekstivastineet 1</vt:lpstr>
      <vt:lpstr>Laadi kuvalliselle sisällölle tekstivastineet 2</vt:lpstr>
      <vt:lpstr>Laadi kuvalliselle sisällölle tekstivastineet 3</vt:lpstr>
      <vt:lpstr>Tehtävä: Laadi seuraaville kuville tekstivastineet</vt:lpstr>
      <vt:lpstr>Tehtävä: laadi tekstivastine 1</vt:lpstr>
      <vt:lpstr>Tehtävä: laadi tekstivastine 2</vt:lpstr>
      <vt:lpstr>Varmista linkkien saavutettavuus</vt:lpstr>
      <vt:lpstr>Käytä värejä harkiten</vt:lpstr>
      <vt:lpstr>Saavutettavuuden tarkistaminen</vt:lpstr>
      <vt:lpstr>Toimisto-ohjelmien saavutettavuuden tarkistaminen</vt:lpstr>
      <vt:lpstr>Verkkosivun saavutettavuuden testaaminen</vt:lpstr>
      <vt:lpstr>Tehtävä: verkkosivun saavutettavuuden testaaminen</vt:lpstr>
      <vt:lpstr>Tehtävä: saavutettava PowerPoint-esitys</vt:lpstr>
      <vt:lpstr>Saavutettavat videot</vt:lpstr>
      <vt:lpstr>Tehtävä: kuvailutulkkauksen laatiminen</vt:lpstr>
      <vt:lpstr>Tekstin tunnistettavuus</vt:lpstr>
      <vt:lpstr>Tehtävä: muunna kuvamuotoinen teksti tunnistettavaksi</vt:lpstr>
      <vt:lpstr>Tehtävä: rehtorin kirje</vt:lpstr>
      <vt:lpstr>Tehtävät</vt:lpstr>
      <vt:lpstr>PDF:n saavutettavuus</vt:lpstr>
      <vt:lpstr> Helsingin kaupungin Saavutettava sisältö – Opas suunnitteluun ja sisällöntuotantoon  </vt:lpstr>
      <vt:lpstr>Helppokäyttöisyyden tarkistus PowerPointissa </vt:lpstr>
      <vt:lpstr>Verkkosisällön tekstivastineet:  PowerPoint 2016</vt:lpstr>
      <vt:lpstr>Lukemisjärjestyksen tarkistus PowerPointissa</vt:lpstr>
      <vt:lpstr>”Erillisillä tunnuksilla kirjautuminen” 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Puupponen, Hannu</dc:creator>
  <cp:lastModifiedBy>Puupponen, Hannu</cp:lastModifiedBy>
  <cp:revision>132</cp:revision>
  <dcterms:created xsi:type="dcterms:W3CDTF">2019-11-09T13:20:36Z</dcterms:created>
  <dcterms:modified xsi:type="dcterms:W3CDTF">2019-12-08T14:32:01Z</dcterms:modified>
</cp:coreProperties>
</file>