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83" r:id="rId3"/>
  </p:sldMasterIdLst>
  <p:notesMasterIdLst>
    <p:notesMasterId r:id="rId38"/>
  </p:notesMasterIdLst>
  <p:sldIdLst>
    <p:sldId id="256" r:id="rId4"/>
    <p:sldId id="301" r:id="rId5"/>
    <p:sldId id="300" r:id="rId6"/>
    <p:sldId id="268" r:id="rId7"/>
    <p:sldId id="260" r:id="rId8"/>
    <p:sldId id="270" r:id="rId9"/>
    <p:sldId id="271" r:id="rId10"/>
    <p:sldId id="269" r:id="rId11"/>
    <p:sldId id="263" r:id="rId12"/>
    <p:sldId id="264" r:id="rId13"/>
    <p:sldId id="299" r:id="rId14"/>
    <p:sldId id="272" r:id="rId15"/>
    <p:sldId id="273" r:id="rId16"/>
    <p:sldId id="286" r:id="rId17"/>
    <p:sldId id="259" r:id="rId18"/>
    <p:sldId id="284" r:id="rId19"/>
    <p:sldId id="297" r:id="rId20"/>
    <p:sldId id="298" r:id="rId21"/>
    <p:sldId id="261" r:id="rId22"/>
    <p:sldId id="295" r:id="rId23"/>
    <p:sldId id="267" r:id="rId24"/>
    <p:sldId id="266" r:id="rId25"/>
    <p:sldId id="291" r:id="rId26"/>
    <p:sldId id="283" r:id="rId27"/>
    <p:sldId id="285" r:id="rId28"/>
    <p:sldId id="289" r:id="rId29"/>
    <p:sldId id="290" r:id="rId30"/>
    <p:sldId id="294" r:id="rId31"/>
    <p:sldId id="293" r:id="rId32"/>
    <p:sldId id="282" r:id="rId33"/>
    <p:sldId id="277" r:id="rId34"/>
    <p:sldId id="296" r:id="rId35"/>
    <p:sldId id="278" r:id="rId36"/>
    <p:sldId id="281" r:id="rId3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8" autoAdjust="0"/>
    <p:restoredTop sz="94719" autoAdjust="0"/>
  </p:normalViewPr>
  <p:slideViewPr>
    <p:cSldViewPr snapToGrid="0">
      <p:cViewPr varScale="1">
        <p:scale>
          <a:sx n="80" d="100"/>
          <a:sy n="80" d="100"/>
        </p:scale>
        <p:origin x="2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-16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746B9C-0092-4689-B54D-30EC9B21308C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A4C43A48-1346-40E6-A0E0-80104F33B042}">
      <dgm:prSet phldrT="[Teksti]" custT="1"/>
      <dgm:spPr>
        <a:solidFill>
          <a:srgbClr val="D80073"/>
        </a:solidFill>
      </dgm:spPr>
      <dgm:t>
        <a:bodyPr tIns="1476000"/>
        <a:lstStyle/>
        <a:p>
          <a:pPr>
            <a:lnSpc>
              <a:spcPct val="100000"/>
            </a:lnSpc>
          </a:pPr>
          <a:r>
            <a:rPr lang="fi-FI" sz="3000" dirty="0" err="1" smtClean="0">
              <a:solidFill>
                <a:schemeClr val="bg1"/>
              </a:solidFill>
              <a:latin typeface="Gill Sans MT" panose="020B0502020104020203" pitchFamily="34" charset="0"/>
            </a:rPr>
            <a:t>Ymmär</a:t>
          </a:r>
          <a:r>
            <a:rPr lang="fi-FI" sz="3000" dirty="0" smtClean="0">
              <a:solidFill>
                <a:schemeClr val="bg1"/>
              </a:solidFill>
              <a:latin typeface="Gill Sans MT" panose="020B0502020104020203" pitchFamily="34" charset="0"/>
            </a:rPr>
            <a:t>-</a:t>
          </a:r>
          <a:br>
            <a:rPr lang="fi-FI" sz="3000" dirty="0" smtClean="0">
              <a:solidFill>
                <a:schemeClr val="bg1"/>
              </a:solidFill>
              <a:latin typeface="Gill Sans MT" panose="020B0502020104020203" pitchFamily="34" charset="0"/>
            </a:rPr>
          </a:br>
          <a:r>
            <a:rPr lang="fi-FI" sz="3000" dirty="0" err="1" smtClean="0">
              <a:solidFill>
                <a:schemeClr val="bg1"/>
              </a:solidFill>
              <a:latin typeface="Gill Sans MT" panose="020B0502020104020203" pitchFamily="34" charset="0"/>
            </a:rPr>
            <a:t>rettävä</a:t>
          </a:r>
          <a:r>
            <a:rPr lang="fi-FI" sz="3000" dirty="0" smtClean="0">
              <a:solidFill>
                <a:schemeClr val="bg1"/>
              </a:solidFill>
              <a:latin typeface="Gill Sans MT" panose="020B0502020104020203" pitchFamily="34" charset="0"/>
            </a:rPr>
            <a:t> </a:t>
          </a:r>
          <a:r>
            <a:rPr lang="fi-FI" sz="3000" dirty="0">
              <a:solidFill>
                <a:schemeClr val="bg1"/>
              </a:solidFill>
              <a:latin typeface="Gill Sans MT" panose="020B0502020104020203" pitchFamily="34" charset="0"/>
            </a:rPr>
            <a:t/>
          </a:r>
          <a:br>
            <a:rPr lang="fi-FI" sz="3000" dirty="0">
              <a:solidFill>
                <a:schemeClr val="bg1"/>
              </a:solidFill>
              <a:latin typeface="Gill Sans MT" panose="020B0502020104020203" pitchFamily="34" charset="0"/>
            </a:rPr>
          </a:br>
          <a:r>
            <a:rPr lang="fi-FI" sz="3000" dirty="0" smtClean="0">
              <a:solidFill>
                <a:schemeClr val="bg1"/>
              </a:solidFill>
              <a:latin typeface="Gill Sans MT" panose="020B0502020104020203" pitchFamily="34" charset="0"/>
            </a:rPr>
            <a:t>sisältö</a:t>
          </a:r>
          <a:br>
            <a:rPr lang="fi-FI" sz="3000" dirty="0" smtClean="0">
              <a:solidFill>
                <a:schemeClr val="bg1"/>
              </a:solidFill>
              <a:latin typeface="Gill Sans MT" panose="020B0502020104020203" pitchFamily="34" charset="0"/>
            </a:rPr>
          </a:br>
          <a:endParaRPr lang="fi-FI" sz="3000" dirty="0" smtClean="0">
            <a:solidFill>
              <a:schemeClr val="bg1"/>
            </a:solidFill>
            <a:latin typeface="Gill Sans MT" panose="020B0502020104020203" pitchFamily="34" charset="0"/>
          </a:endParaRPr>
        </a:p>
      </dgm:t>
      <dgm:extLst>
        <a:ext uri="{E40237B7-FDA0-4F09-8148-C483321AD2D9}">
          <dgm14:cNvPr xmlns:dgm14="http://schemas.microsoft.com/office/drawing/2010/diagram" id="0" name="" descr="” ”"/>
        </a:ext>
      </dgm:extLst>
    </dgm:pt>
    <dgm:pt modelId="{61F7CE86-C87F-4AA1-A644-0763B1FF4A2E}" type="parTrans" cxnId="{937E4F70-7204-4506-B576-AF0642ACF238}">
      <dgm:prSet/>
      <dgm:spPr/>
      <dgm:t>
        <a:bodyPr/>
        <a:lstStyle/>
        <a:p>
          <a:endParaRPr lang="fi-FI"/>
        </a:p>
      </dgm:t>
    </dgm:pt>
    <dgm:pt modelId="{FBF7D8AB-22B1-4CD7-A0EF-4B2FC6BFE377}" type="sibTrans" cxnId="{937E4F70-7204-4506-B576-AF0642ACF238}">
      <dgm:prSet/>
      <dgm:spPr/>
      <dgm:t>
        <a:bodyPr/>
        <a:lstStyle/>
        <a:p>
          <a:endParaRPr lang="fi-FI"/>
        </a:p>
      </dgm:t>
    </dgm:pt>
    <dgm:pt modelId="{B321283E-2B77-4F57-B6CA-3605D5FE543E}">
      <dgm:prSet phldrT="[Teksti]" custT="1"/>
      <dgm:spPr>
        <a:solidFill>
          <a:srgbClr val="4B7400"/>
        </a:solidFill>
      </dgm:spPr>
      <dgm:t>
        <a:bodyPr/>
        <a:lstStyle/>
        <a:p>
          <a:r>
            <a:rPr lang="fi-FI" sz="3000" dirty="0">
              <a:solidFill>
                <a:schemeClr val="bg1"/>
              </a:solidFill>
              <a:latin typeface="Gill Sans MT" panose="020B0502020104020203" pitchFamily="34" charset="0"/>
            </a:rPr>
            <a:t>Selkeä ja hahmotettava käyttöliittymä</a:t>
          </a:r>
        </a:p>
      </dgm:t>
      <dgm:extLst>
        <a:ext uri="{E40237B7-FDA0-4F09-8148-C483321AD2D9}">
          <dgm14:cNvPr xmlns:dgm14="http://schemas.microsoft.com/office/drawing/2010/diagram" id="0" name="" descr="” ”"/>
        </a:ext>
      </dgm:extLst>
    </dgm:pt>
    <dgm:pt modelId="{9666F192-9B81-499B-BCF5-5B8D09E5A091}" type="parTrans" cxnId="{7F07DC23-C797-4CFD-AEDE-78FD372CF00A}">
      <dgm:prSet/>
      <dgm:spPr/>
      <dgm:t>
        <a:bodyPr/>
        <a:lstStyle/>
        <a:p>
          <a:endParaRPr lang="fi-FI"/>
        </a:p>
      </dgm:t>
    </dgm:pt>
    <dgm:pt modelId="{C2C063ED-9194-4DCA-A814-026190C8A48B}" type="sibTrans" cxnId="{7F07DC23-C797-4CFD-AEDE-78FD372CF00A}">
      <dgm:prSet/>
      <dgm:spPr/>
      <dgm:t>
        <a:bodyPr/>
        <a:lstStyle/>
        <a:p>
          <a:endParaRPr lang="fi-FI"/>
        </a:p>
      </dgm:t>
    </dgm:pt>
    <dgm:pt modelId="{ABCC0473-B898-43B0-8FC4-937A5625A617}">
      <dgm:prSet phldrT="[Teksti]" custT="1"/>
      <dgm:spPr>
        <a:solidFill>
          <a:srgbClr val="383EEA"/>
        </a:solidFill>
      </dgm:spPr>
      <dgm:t>
        <a:bodyPr/>
        <a:lstStyle/>
        <a:p>
          <a:r>
            <a:rPr lang="fi-FI" sz="3000" dirty="0">
              <a:solidFill>
                <a:schemeClr val="bg1"/>
              </a:solidFill>
              <a:latin typeface="Gill Sans MT" panose="020B0502020104020203" pitchFamily="34" charset="0"/>
            </a:rPr>
            <a:t>Teknisesti virheetön toteutus</a:t>
          </a:r>
        </a:p>
      </dgm:t>
      <dgm:extLst>
        <a:ext uri="{E40237B7-FDA0-4F09-8148-C483321AD2D9}">
          <dgm14:cNvPr xmlns:dgm14="http://schemas.microsoft.com/office/drawing/2010/diagram" id="0" name="" descr="” ”"/>
        </a:ext>
      </dgm:extLst>
    </dgm:pt>
    <dgm:pt modelId="{79674D56-6A13-462F-A4B4-F38ABC06D5AB}" type="parTrans" cxnId="{695BB08D-8CCF-402C-8F62-3B46F083F548}">
      <dgm:prSet/>
      <dgm:spPr/>
      <dgm:t>
        <a:bodyPr/>
        <a:lstStyle/>
        <a:p>
          <a:endParaRPr lang="fi-FI"/>
        </a:p>
      </dgm:t>
    </dgm:pt>
    <dgm:pt modelId="{F30AFC6D-A4AD-463A-B100-845F077FB0EC}" type="sibTrans" cxnId="{695BB08D-8CCF-402C-8F62-3B46F083F548}">
      <dgm:prSet/>
      <dgm:spPr/>
      <dgm:t>
        <a:bodyPr/>
        <a:lstStyle/>
        <a:p>
          <a:endParaRPr lang="fi-FI"/>
        </a:p>
      </dgm:t>
    </dgm:pt>
    <dgm:pt modelId="{85F794D6-FFAE-4F62-B1A8-01D37B9D1F3F}" type="pres">
      <dgm:prSet presAssocID="{73746B9C-0092-4689-B54D-30EC9B21308C}" presName="Name0" presStyleCnt="0">
        <dgm:presLayoutVars>
          <dgm:dir/>
          <dgm:animLvl val="lvl"/>
          <dgm:resizeHandles val="exact"/>
        </dgm:presLayoutVars>
      </dgm:prSet>
      <dgm:spPr/>
    </dgm:pt>
    <dgm:pt modelId="{F0EDEE5D-EDEA-40C0-9B7E-99FFD4BFBD2F}" type="pres">
      <dgm:prSet presAssocID="{A4C43A48-1346-40E6-A0E0-80104F33B042}" presName="Name8" presStyleCnt="0"/>
      <dgm:spPr/>
    </dgm:pt>
    <dgm:pt modelId="{CD60414C-09F5-451C-B5D4-3B97E1A8432C}" type="pres">
      <dgm:prSet presAssocID="{A4C43A48-1346-40E6-A0E0-80104F33B042}" presName="level" presStyleLbl="node1" presStyleIdx="0" presStyleCnt="3" custLinFactNeighborX="-126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2FF5B4-6BB7-4615-BF1A-7F03CC3E5311}" type="pres">
      <dgm:prSet presAssocID="{A4C43A48-1346-40E6-A0E0-80104F33B04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CA4448-E9E6-49D7-9DA9-CD9D833C8534}" type="pres">
      <dgm:prSet presAssocID="{B321283E-2B77-4F57-B6CA-3605D5FE543E}" presName="Name8" presStyleCnt="0"/>
      <dgm:spPr/>
    </dgm:pt>
    <dgm:pt modelId="{D66F386A-9895-4BDB-82D4-7DED58662A2D}" type="pres">
      <dgm:prSet presAssocID="{B321283E-2B77-4F57-B6CA-3605D5FE543E}" presName="level" presStyleLbl="node1" presStyleIdx="1" presStyleCnt="3" custScaleY="53101" custLinFactNeighborX="-518" custLinFactNeighborY="-141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68195C-BADF-4E10-8728-B9481025FE34}" type="pres">
      <dgm:prSet presAssocID="{B321283E-2B77-4F57-B6CA-3605D5FE543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65211A-3BA2-4FFB-989F-825F5322D95E}" type="pres">
      <dgm:prSet presAssocID="{ABCC0473-B898-43B0-8FC4-937A5625A617}" presName="Name8" presStyleCnt="0"/>
      <dgm:spPr/>
    </dgm:pt>
    <dgm:pt modelId="{31CFB053-3AAB-4DD7-95EF-B588651F0EAF}" type="pres">
      <dgm:prSet presAssocID="{ABCC0473-B898-43B0-8FC4-937A5625A617}" presName="level" presStyleLbl="node1" presStyleIdx="2" presStyleCnt="3" custScaleY="40666" custLinFactNeighborX="148" custLinFactNeighborY="-243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F55B78-B5AD-48DC-9E35-14C76AFDEDBE}" type="pres">
      <dgm:prSet presAssocID="{ABCC0473-B898-43B0-8FC4-937A5625A61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B67EF7-37DD-459E-AB22-1ABB184DF92F}" type="presOf" srcId="{B321283E-2B77-4F57-B6CA-3605D5FE543E}" destId="{D66F386A-9895-4BDB-82D4-7DED58662A2D}" srcOrd="0" destOrd="0" presId="urn:microsoft.com/office/officeart/2005/8/layout/pyramid1"/>
    <dgm:cxn modelId="{B9886973-2EB9-49E8-BF09-4F7912AF5389}" type="presOf" srcId="{B321283E-2B77-4F57-B6CA-3605D5FE543E}" destId="{4E68195C-BADF-4E10-8728-B9481025FE34}" srcOrd="1" destOrd="0" presId="urn:microsoft.com/office/officeart/2005/8/layout/pyramid1"/>
    <dgm:cxn modelId="{695BB08D-8CCF-402C-8F62-3B46F083F548}" srcId="{73746B9C-0092-4689-B54D-30EC9B21308C}" destId="{ABCC0473-B898-43B0-8FC4-937A5625A617}" srcOrd="2" destOrd="0" parTransId="{79674D56-6A13-462F-A4B4-F38ABC06D5AB}" sibTransId="{F30AFC6D-A4AD-463A-B100-845F077FB0EC}"/>
    <dgm:cxn modelId="{52AD5766-DFF7-4699-AFBB-4382F8D4B026}" type="presOf" srcId="{ABCC0473-B898-43B0-8FC4-937A5625A617}" destId="{A4F55B78-B5AD-48DC-9E35-14C76AFDEDBE}" srcOrd="1" destOrd="0" presId="urn:microsoft.com/office/officeart/2005/8/layout/pyramid1"/>
    <dgm:cxn modelId="{6906C109-48C0-42FF-86A1-14D584066A3D}" type="presOf" srcId="{A4C43A48-1346-40E6-A0E0-80104F33B042}" destId="{CD60414C-09F5-451C-B5D4-3B97E1A8432C}" srcOrd="0" destOrd="0" presId="urn:microsoft.com/office/officeart/2005/8/layout/pyramid1"/>
    <dgm:cxn modelId="{937E4F70-7204-4506-B576-AF0642ACF238}" srcId="{73746B9C-0092-4689-B54D-30EC9B21308C}" destId="{A4C43A48-1346-40E6-A0E0-80104F33B042}" srcOrd="0" destOrd="0" parTransId="{61F7CE86-C87F-4AA1-A644-0763B1FF4A2E}" sibTransId="{FBF7D8AB-22B1-4CD7-A0EF-4B2FC6BFE377}"/>
    <dgm:cxn modelId="{AB99ED2C-56F8-4138-87D7-EECC5233D825}" type="presOf" srcId="{ABCC0473-B898-43B0-8FC4-937A5625A617}" destId="{31CFB053-3AAB-4DD7-95EF-B588651F0EAF}" srcOrd="0" destOrd="0" presId="urn:microsoft.com/office/officeart/2005/8/layout/pyramid1"/>
    <dgm:cxn modelId="{57C29F2C-0A0D-4A4F-AF1C-B779C289CE17}" type="presOf" srcId="{73746B9C-0092-4689-B54D-30EC9B21308C}" destId="{85F794D6-FFAE-4F62-B1A8-01D37B9D1F3F}" srcOrd="0" destOrd="0" presId="urn:microsoft.com/office/officeart/2005/8/layout/pyramid1"/>
    <dgm:cxn modelId="{7F07DC23-C797-4CFD-AEDE-78FD372CF00A}" srcId="{73746B9C-0092-4689-B54D-30EC9B21308C}" destId="{B321283E-2B77-4F57-B6CA-3605D5FE543E}" srcOrd="1" destOrd="0" parTransId="{9666F192-9B81-499B-BCF5-5B8D09E5A091}" sibTransId="{C2C063ED-9194-4DCA-A814-026190C8A48B}"/>
    <dgm:cxn modelId="{93A45A34-AE16-4FD4-A449-6FE009CE1AF8}" type="presOf" srcId="{A4C43A48-1346-40E6-A0E0-80104F33B042}" destId="{822FF5B4-6BB7-4615-BF1A-7F03CC3E5311}" srcOrd="1" destOrd="0" presId="urn:microsoft.com/office/officeart/2005/8/layout/pyramid1"/>
    <dgm:cxn modelId="{68787506-0AB1-4718-ADBA-612E44C413AB}" type="presParOf" srcId="{85F794D6-FFAE-4F62-B1A8-01D37B9D1F3F}" destId="{F0EDEE5D-EDEA-40C0-9B7E-99FFD4BFBD2F}" srcOrd="0" destOrd="0" presId="urn:microsoft.com/office/officeart/2005/8/layout/pyramid1"/>
    <dgm:cxn modelId="{912AD82B-1473-447E-8575-97ABE8D05D0C}" type="presParOf" srcId="{F0EDEE5D-EDEA-40C0-9B7E-99FFD4BFBD2F}" destId="{CD60414C-09F5-451C-B5D4-3B97E1A8432C}" srcOrd="0" destOrd="0" presId="urn:microsoft.com/office/officeart/2005/8/layout/pyramid1"/>
    <dgm:cxn modelId="{46310CF0-4402-49CA-AB07-17F694FA24FB}" type="presParOf" srcId="{F0EDEE5D-EDEA-40C0-9B7E-99FFD4BFBD2F}" destId="{822FF5B4-6BB7-4615-BF1A-7F03CC3E5311}" srcOrd="1" destOrd="0" presId="urn:microsoft.com/office/officeart/2005/8/layout/pyramid1"/>
    <dgm:cxn modelId="{63A2E465-F016-4FD8-81D9-04CFE1A56A1A}" type="presParOf" srcId="{85F794D6-FFAE-4F62-B1A8-01D37B9D1F3F}" destId="{91CA4448-E9E6-49D7-9DA9-CD9D833C8534}" srcOrd="1" destOrd="0" presId="urn:microsoft.com/office/officeart/2005/8/layout/pyramid1"/>
    <dgm:cxn modelId="{65403FD5-D6C1-485D-A149-2A190ECB9D83}" type="presParOf" srcId="{91CA4448-E9E6-49D7-9DA9-CD9D833C8534}" destId="{D66F386A-9895-4BDB-82D4-7DED58662A2D}" srcOrd="0" destOrd="0" presId="urn:microsoft.com/office/officeart/2005/8/layout/pyramid1"/>
    <dgm:cxn modelId="{40CFFF5C-9A50-4F17-B324-D28A6594EB87}" type="presParOf" srcId="{91CA4448-E9E6-49D7-9DA9-CD9D833C8534}" destId="{4E68195C-BADF-4E10-8728-B9481025FE34}" srcOrd="1" destOrd="0" presId="urn:microsoft.com/office/officeart/2005/8/layout/pyramid1"/>
    <dgm:cxn modelId="{AAF5360E-EA41-4B65-810D-CC40C60345F9}" type="presParOf" srcId="{85F794D6-FFAE-4F62-B1A8-01D37B9D1F3F}" destId="{3665211A-3BA2-4FFB-989F-825F5322D95E}" srcOrd="2" destOrd="0" presId="urn:microsoft.com/office/officeart/2005/8/layout/pyramid1"/>
    <dgm:cxn modelId="{21EEE108-8F74-45D1-973D-ECD6D5768E12}" type="presParOf" srcId="{3665211A-3BA2-4FFB-989F-825F5322D95E}" destId="{31CFB053-3AAB-4DD7-95EF-B588651F0EAF}" srcOrd="0" destOrd="0" presId="urn:microsoft.com/office/officeart/2005/8/layout/pyramid1"/>
    <dgm:cxn modelId="{22525832-CFDD-4773-B212-D5683900D1DA}" type="presParOf" srcId="{3665211A-3BA2-4FFB-989F-825F5322D95E}" destId="{A4F55B78-B5AD-48DC-9E35-14C76AFDEDBE}" srcOrd="1" destOrd="0" presId="urn:microsoft.com/office/officeart/2005/8/layout/pyramid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60414C-09F5-451C-B5D4-3B97E1A8432C}">
      <dsp:nvSpPr>
        <dsp:cNvPr id="0" name=""/>
        <dsp:cNvSpPr/>
      </dsp:nvSpPr>
      <dsp:spPr>
        <a:xfrm>
          <a:off x="1188728" y="0"/>
          <a:ext cx="2605747" cy="2578866"/>
        </a:xfrm>
        <a:prstGeom prst="trapezoid">
          <a:avLst>
            <a:gd name="adj" fmla="val 50521"/>
          </a:avLst>
        </a:prstGeom>
        <a:solidFill>
          <a:srgbClr val="D8007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476000" rIns="38100" bIns="38100" numCol="1" spcCol="1270" anchor="ctr" anchorCtr="0">
          <a:noAutofit/>
        </a:bodyPr>
        <a:lstStyle/>
        <a:p>
          <a:pPr lvl="0" algn="ctr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fi-FI" sz="3000" kern="1200" dirty="0" err="1" smtClean="0">
              <a:solidFill>
                <a:schemeClr val="bg1"/>
              </a:solidFill>
              <a:latin typeface="Gill Sans MT" panose="020B0502020104020203" pitchFamily="34" charset="0"/>
            </a:rPr>
            <a:t>Ymmär</a:t>
          </a:r>
          <a:r>
            <a:rPr lang="fi-FI" sz="3000" kern="1200" dirty="0" smtClean="0">
              <a:solidFill>
                <a:schemeClr val="bg1"/>
              </a:solidFill>
              <a:latin typeface="Gill Sans MT" panose="020B0502020104020203" pitchFamily="34" charset="0"/>
            </a:rPr>
            <a:t>-</a:t>
          </a:r>
          <a:br>
            <a:rPr lang="fi-FI" sz="3000" kern="1200" dirty="0" smtClean="0">
              <a:solidFill>
                <a:schemeClr val="bg1"/>
              </a:solidFill>
              <a:latin typeface="Gill Sans MT" panose="020B0502020104020203" pitchFamily="34" charset="0"/>
            </a:rPr>
          </a:br>
          <a:r>
            <a:rPr lang="fi-FI" sz="3000" kern="1200" dirty="0" err="1" smtClean="0">
              <a:solidFill>
                <a:schemeClr val="bg1"/>
              </a:solidFill>
              <a:latin typeface="Gill Sans MT" panose="020B0502020104020203" pitchFamily="34" charset="0"/>
            </a:rPr>
            <a:t>rettävä</a:t>
          </a:r>
          <a:r>
            <a:rPr lang="fi-FI" sz="3000" kern="1200" dirty="0" smtClean="0">
              <a:solidFill>
                <a:schemeClr val="bg1"/>
              </a:solidFill>
              <a:latin typeface="Gill Sans MT" panose="020B0502020104020203" pitchFamily="34" charset="0"/>
            </a:rPr>
            <a:t> </a:t>
          </a:r>
          <a:r>
            <a:rPr lang="fi-FI" sz="3000" kern="1200" dirty="0">
              <a:solidFill>
                <a:schemeClr val="bg1"/>
              </a:solidFill>
              <a:latin typeface="Gill Sans MT" panose="020B0502020104020203" pitchFamily="34" charset="0"/>
            </a:rPr>
            <a:t/>
          </a:r>
          <a:br>
            <a:rPr lang="fi-FI" sz="3000" kern="1200" dirty="0">
              <a:solidFill>
                <a:schemeClr val="bg1"/>
              </a:solidFill>
              <a:latin typeface="Gill Sans MT" panose="020B0502020104020203" pitchFamily="34" charset="0"/>
            </a:rPr>
          </a:br>
          <a:r>
            <a:rPr lang="fi-FI" sz="3000" kern="1200" dirty="0" smtClean="0">
              <a:solidFill>
                <a:schemeClr val="bg1"/>
              </a:solidFill>
              <a:latin typeface="Gill Sans MT" panose="020B0502020104020203" pitchFamily="34" charset="0"/>
            </a:rPr>
            <a:t>sisältö</a:t>
          </a:r>
          <a:br>
            <a:rPr lang="fi-FI" sz="3000" kern="1200" dirty="0" smtClean="0">
              <a:solidFill>
                <a:schemeClr val="bg1"/>
              </a:solidFill>
              <a:latin typeface="Gill Sans MT" panose="020B0502020104020203" pitchFamily="34" charset="0"/>
            </a:rPr>
          </a:br>
          <a:endParaRPr lang="fi-FI" sz="3000" kern="1200" dirty="0" smtClean="0">
            <a:solidFill>
              <a:schemeClr val="bg1"/>
            </a:solidFill>
            <a:latin typeface="Gill Sans MT" panose="020B0502020104020203" pitchFamily="34" charset="0"/>
          </a:endParaRPr>
        </a:p>
      </dsp:txBody>
      <dsp:txXfrm>
        <a:off x="1188728" y="0"/>
        <a:ext cx="2605747" cy="2578866"/>
      </dsp:txXfrm>
    </dsp:sp>
    <dsp:sp modelId="{D66F386A-9895-4BDB-82D4-7DED58662A2D}">
      <dsp:nvSpPr>
        <dsp:cNvPr id="0" name=""/>
        <dsp:cNvSpPr/>
      </dsp:nvSpPr>
      <dsp:spPr>
        <a:xfrm>
          <a:off x="509161" y="2542298"/>
          <a:ext cx="3989424" cy="1369403"/>
        </a:xfrm>
        <a:prstGeom prst="trapezoid">
          <a:avLst>
            <a:gd name="adj" fmla="val 50521"/>
          </a:avLst>
        </a:prstGeom>
        <a:solidFill>
          <a:srgbClr val="4B74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3000" kern="1200" dirty="0">
              <a:solidFill>
                <a:schemeClr val="bg1"/>
              </a:solidFill>
              <a:latin typeface="Gill Sans MT" panose="020B0502020104020203" pitchFamily="34" charset="0"/>
            </a:rPr>
            <a:t>Selkeä ja hahmotettava käyttöliittymä</a:t>
          </a:r>
        </a:p>
      </dsp:txBody>
      <dsp:txXfrm>
        <a:off x="1207310" y="2542298"/>
        <a:ext cx="2593126" cy="1369403"/>
      </dsp:txXfrm>
    </dsp:sp>
    <dsp:sp modelId="{31CFB053-3AAB-4DD7-95EF-B588651F0EAF}">
      <dsp:nvSpPr>
        <dsp:cNvPr id="0" name=""/>
        <dsp:cNvSpPr/>
      </dsp:nvSpPr>
      <dsp:spPr>
        <a:xfrm>
          <a:off x="0" y="3885423"/>
          <a:ext cx="5049077" cy="1048721"/>
        </a:xfrm>
        <a:prstGeom prst="trapezoid">
          <a:avLst>
            <a:gd name="adj" fmla="val 50521"/>
          </a:avLst>
        </a:prstGeom>
        <a:solidFill>
          <a:srgbClr val="383EE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3000" kern="1200" dirty="0">
              <a:solidFill>
                <a:schemeClr val="bg1"/>
              </a:solidFill>
              <a:latin typeface="Gill Sans MT" panose="020B0502020104020203" pitchFamily="34" charset="0"/>
            </a:rPr>
            <a:t>Teknisesti virheetön toteutus</a:t>
          </a:r>
        </a:p>
      </dsp:txBody>
      <dsp:txXfrm>
        <a:off x="883588" y="3885423"/>
        <a:ext cx="3281900" cy="10487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9F32D9-2728-4B01-A83C-72D5844BBAAF}" type="datetimeFigureOut">
              <a:rPr lang="fi-FI" smtClean="0"/>
              <a:t>8.12.2019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1FF9DE-CBD1-4B8A-97E0-533CF7003C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7551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7938"/>
            <a:ext cx="6140450" cy="34544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Mitä tarkoittaa</a:t>
            </a:r>
            <a:r>
              <a:rPr lang="fi-FI" baseline="0"/>
              <a:t> ymmärrettävä sisältö? </a:t>
            </a:r>
          </a:p>
          <a:p>
            <a:endParaRPr lang="fi-FI" baseline="0"/>
          </a:p>
          <a:p>
            <a:r>
              <a:rPr lang="fi-FI" baseline="0"/>
              <a:t>Sisältöä voi olla tekstiä, kuvaa, videota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8FF6A-F71A-4497-B6FB-0CA3C9E7E004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3115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FE51C-D7F9-434A-9495-5CED867996B8}" type="datetimeFigureOut">
              <a:rPr lang="fi-FI" smtClean="0"/>
              <a:t>8.12.2019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CD67-E840-400B-8C48-68EBFE26BBC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92105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FE51C-D7F9-434A-9495-5CED867996B8}" type="datetimeFigureOut">
              <a:rPr lang="fi-FI" smtClean="0"/>
              <a:t>8.12.2019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CD67-E840-400B-8C48-68EBFE26BBC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9102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FE51C-D7F9-434A-9495-5CED867996B8}" type="datetimeFigureOut">
              <a:rPr lang="fi-FI" smtClean="0"/>
              <a:t>8.12.2019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CD67-E840-400B-8C48-68EBFE26BBC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331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Kuva 17" descr="_DSC6921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5077" y="0"/>
            <a:ext cx="7086924" cy="6560858"/>
          </a:xfrm>
          <a:prstGeom prst="rect">
            <a:avLst/>
          </a:prstGeom>
        </p:spPr>
      </p:pic>
      <p:sp>
        <p:nvSpPr>
          <p:cNvPr id="7" name="Suorakulmio 6"/>
          <p:cNvSpPr/>
          <p:nvPr userDrawn="1"/>
        </p:nvSpPr>
        <p:spPr>
          <a:xfrm>
            <a:off x="0" y="0"/>
            <a:ext cx="8500160" cy="6864136"/>
          </a:xfrm>
          <a:custGeom>
            <a:avLst/>
            <a:gdLst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6553200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737066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914992 w 6553200"/>
              <a:gd name="connsiteY2" fmla="*/ 6839594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64136"/>
              <a:gd name="connsiteX1" fmla="*/ 6553200 w 6553200"/>
              <a:gd name="connsiteY1" fmla="*/ 0 h 6864136"/>
              <a:gd name="connsiteX2" fmla="*/ 3921127 w 6553200"/>
              <a:gd name="connsiteY2" fmla="*/ 6864136 h 6864136"/>
              <a:gd name="connsiteX3" fmla="*/ 0 w 6553200"/>
              <a:gd name="connsiteY3" fmla="*/ 6858000 h 6864136"/>
              <a:gd name="connsiteX4" fmla="*/ 0 w 6553200"/>
              <a:gd name="connsiteY4" fmla="*/ 0 h 686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3200" h="6864136">
                <a:moveTo>
                  <a:pt x="0" y="0"/>
                </a:moveTo>
                <a:lnTo>
                  <a:pt x="6553200" y="0"/>
                </a:lnTo>
                <a:lnTo>
                  <a:pt x="3921127" y="6864136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tx2"/>
              </a:solidFill>
              <a:latin typeface="Helvetica" pitchFamily="34" charset="0"/>
            </a:endParaRPr>
          </a:p>
        </p:txBody>
      </p:sp>
      <p:sp>
        <p:nvSpPr>
          <p:cNvPr id="8" name="Suorakulmio 7"/>
          <p:cNvSpPr/>
          <p:nvPr userDrawn="1"/>
        </p:nvSpPr>
        <p:spPr>
          <a:xfrm>
            <a:off x="-1" y="6540486"/>
            <a:ext cx="12192000" cy="3236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8" y="6592626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chemeClr val="accent1"/>
                </a:solidFill>
              </a:rPr>
              <a:t>JYU.</a:t>
            </a:r>
            <a:r>
              <a:rPr lang="fi-FI" b="1" smtClean="0"/>
              <a:t> Since 1863.</a:t>
            </a:r>
            <a:endParaRPr lang="fi-FI" b="1" dirty="0" smtClean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1419967" y="6592626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11338532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10070555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tsikko 1"/>
          <p:cNvSpPr>
            <a:spLocks noGrp="1"/>
          </p:cNvSpPr>
          <p:nvPr>
            <p:ph type="title"/>
          </p:nvPr>
        </p:nvSpPr>
        <p:spPr>
          <a:xfrm>
            <a:off x="609601" y="1516843"/>
            <a:ext cx="6321680" cy="1589105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tx2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13" name="Sisällön paikkamerkki 2"/>
          <p:cNvSpPr>
            <a:spLocks noGrp="1"/>
          </p:cNvSpPr>
          <p:nvPr>
            <p:ph idx="1"/>
          </p:nvPr>
        </p:nvSpPr>
        <p:spPr>
          <a:xfrm>
            <a:off x="609600" y="3382047"/>
            <a:ext cx="4827515" cy="29234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Helvetica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grpSp>
        <p:nvGrpSpPr>
          <p:cNvPr id="19" name="Ryhmitä 18"/>
          <p:cNvGrpSpPr/>
          <p:nvPr userDrawn="1"/>
        </p:nvGrpSpPr>
        <p:grpSpPr>
          <a:xfrm>
            <a:off x="609601" y="0"/>
            <a:ext cx="1017851" cy="1028096"/>
            <a:chOff x="457200" y="-1"/>
            <a:chExt cx="827393" cy="1114295"/>
          </a:xfrm>
        </p:grpSpPr>
        <p:sp>
          <p:nvSpPr>
            <p:cNvPr id="20" name="Suorakulmio 19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800">
                <a:latin typeface="Helvetica" pitchFamily="34" charset="0"/>
              </a:endParaRPr>
            </a:p>
          </p:txBody>
        </p:sp>
        <p:pic>
          <p:nvPicPr>
            <p:cNvPr id="22" name="Kuva 21" descr="JYU_tunnus-25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  <p:sp>
        <p:nvSpPr>
          <p:cNvPr id="1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5" y="6592626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8.12.2019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9354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_DSC7698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71484" y="0"/>
            <a:ext cx="7020517" cy="6540486"/>
          </a:xfrm>
          <a:prstGeom prst="rect">
            <a:avLst/>
          </a:prstGeom>
        </p:spPr>
      </p:pic>
      <p:sp>
        <p:nvSpPr>
          <p:cNvPr id="7" name="Suorakulmio 6"/>
          <p:cNvSpPr/>
          <p:nvPr userDrawn="1"/>
        </p:nvSpPr>
        <p:spPr>
          <a:xfrm>
            <a:off x="0" y="0"/>
            <a:ext cx="8500160" cy="6864136"/>
          </a:xfrm>
          <a:custGeom>
            <a:avLst/>
            <a:gdLst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6553200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737066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914992 w 6553200"/>
              <a:gd name="connsiteY2" fmla="*/ 6839594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64136"/>
              <a:gd name="connsiteX1" fmla="*/ 6553200 w 6553200"/>
              <a:gd name="connsiteY1" fmla="*/ 0 h 6864136"/>
              <a:gd name="connsiteX2" fmla="*/ 3921127 w 6553200"/>
              <a:gd name="connsiteY2" fmla="*/ 6864136 h 6864136"/>
              <a:gd name="connsiteX3" fmla="*/ 0 w 6553200"/>
              <a:gd name="connsiteY3" fmla="*/ 6858000 h 6864136"/>
              <a:gd name="connsiteX4" fmla="*/ 0 w 6553200"/>
              <a:gd name="connsiteY4" fmla="*/ 0 h 686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3200" h="6864136">
                <a:moveTo>
                  <a:pt x="0" y="0"/>
                </a:moveTo>
                <a:lnTo>
                  <a:pt x="6553200" y="0"/>
                </a:lnTo>
                <a:lnTo>
                  <a:pt x="3921127" y="6864136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tx2"/>
              </a:solidFill>
              <a:latin typeface="Helvetica" pitchFamily="34" charset="0"/>
            </a:endParaRPr>
          </a:p>
        </p:txBody>
      </p:sp>
      <p:sp>
        <p:nvSpPr>
          <p:cNvPr id="8" name="Suorakulmio 7"/>
          <p:cNvSpPr/>
          <p:nvPr userDrawn="1"/>
        </p:nvSpPr>
        <p:spPr>
          <a:xfrm>
            <a:off x="1" y="6540486"/>
            <a:ext cx="12192000" cy="32365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8" y="6592626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rgbClr val="002957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1419967" y="6592626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11338532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10070555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tsikko 1"/>
          <p:cNvSpPr>
            <a:spLocks noGrp="1"/>
          </p:cNvSpPr>
          <p:nvPr>
            <p:ph type="title"/>
          </p:nvPr>
        </p:nvSpPr>
        <p:spPr>
          <a:xfrm>
            <a:off x="609601" y="1516843"/>
            <a:ext cx="6321680" cy="1589105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tx2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16" name="Sisällön paikkamerkki 2"/>
          <p:cNvSpPr>
            <a:spLocks noGrp="1"/>
          </p:cNvSpPr>
          <p:nvPr>
            <p:ph idx="1"/>
          </p:nvPr>
        </p:nvSpPr>
        <p:spPr>
          <a:xfrm>
            <a:off x="609600" y="3382047"/>
            <a:ext cx="4827515" cy="29234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Helvetica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grpSp>
        <p:nvGrpSpPr>
          <p:cNvPr id="19" name="Ryhmitä 18"/>
          <p:cNvGrpSpPr/>
          <p:nvPr userDrawn="1"/>
        </p:nvGrpSpPr>
        <p:grpSpPr>
          <a:xfrm>
            <a:off x="609601" y="0"/>
            <a:ext cx="1017851" cy="1028096"/>
            <a:chOff x="457200" y="-1"/>
            <a:chExt cx="827393" cy="1114295"/>
          </a:xfrm>
        </p:grpSpPr>
        <p:sp>
          <p:nvSpPr>
            <p:cNvPr id="20" name="Suorakulmio 19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800">
                <a:latin typeface="Helvetica" pitchFamily="34" charset="0"/>
              </a:endParaRPr>
            </a:p>
          </p:txBody>
        </p:sp>
        <p:pic>
          <p:nvPicPr>
            <p:cNvPr id="21" name="Kuva 20" descr="JYU_tunnus-25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  <p:sp>
        <p:nvSpPr>
          <p:cNvPr id="17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5" y="6592626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E045657E-C81B-47C4-BE55-BDA7CC7C81CB}" type="datetime1">
              <a:rPr lang="fi-FI" smtClean="0"/>
              <a:pPr/>
              <a:t>8.12.2019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72808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 descr="DSC_0688_1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8474" y="0"/>
            <a:ext cx="7103527" cy="6540486"/>
          </a:xfrm>
          <a:prstGeom prst="rect">
            <a:avLst/>
          </a:prstGeom>
        </p:spPr>
      </p:pic>
      <p:sp>
        <p:nvSpPr>
          <p:cNvPr id="7" name="Suorakulmio 6"/>
          <p:cNvSpPr/>
          <p:nvPr userDrawn="1"/>
        </p:nvSpPr>
        <p:spPr>
          <a:xfrm>
            <a:off x="0" y="0"/>
            <a:ext cx="8500160" cy="6864136"/>
          </a:xfrm>
          <a:custGeom>
            <a:avLst/>
            <a:gdLst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6553200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737066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914992 w 6553200"/>
              <a:gd name="connsiteY2" fmla="*/ 6839594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64136"/>
              <a:gd name="connsiteX1" fmla="*/ 6553200 w 6553200"/>
              <a:gd name="connsiteY1" fmla="*/ 0 h 6864136"/>
              <a:gd name="connsiteX2" fmla="*/ 3921127 w 6553200"/>
              <a:gd name="connsiteY2" fmla="*/ 6864136 h 6864136"/>
              <a:gd name="connsiteX3" fmla="*/ 0 w 6553200"/>
              <a:gd name="connsiteY3" fmla="*/ 6858000 h 6864136"/>
              <a:gd name="connsiteX4" fmla="*/ 0 w 6553200"/>
              <a:gd name="connsiteY4" fmla="*/ 0 h 686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3200" h="6864136">
                <a:moveTo>
                  <a:pt x="0" y="0"/>
                </a:moveTo>
                <a:lnTo>
                  <a:pt x="6553200" y="0"/>
                </a:lnTo>
                <a:lnTo>
                  <a:pt x="3921127" y="6864136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tx2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1" y="1516843"/>
            <a:ext cx="6321680" cy="1589105"/>
          </a:xfrm>
        </p:spPr>
        <p:txBody>
          <a:bodyPr/>
          <a:lstStyle>
            <a:lvl1pPr algn="l">
              <a:defRPr b="1" i="0">
                <a:solidFill>
                  <a:schemeClr val="tx2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" y="3382047"/>
            <a:ext cx="4827515" cy="29234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Helvetica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8" name="Suorakulmio 7"/>
          <p:cNvSpPr/>
          <p:nvPr userDrawn="1"/>
        </p:nvSpPr>
        <p:spPr>
          <a:xfrm>
            <a:off x="-1" y="6540486"/>
            <a:ext cx="12192000" cy="3236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5" y="6592626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E045657E-C81B-47C4-BE55-BDA7CC7C81CB}" type="datetime1">
              <a:rPr lang="fi-FI" smtClean="0"/>
              <a:pPr/>
              <a:t>8.12.2019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8" y="6592626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chemeClr val="accent1"/>
                </a:solidFill>
              </a:rPr>
              <a:t>JYU.</a:t>
            </a:r>
            <a:r>
              <a:rPr lang="fi-FI" b="1" smtClean="0"/>
              <a:t> Since 1863.</a:t>
            </a:r>
            <a:endParaRPr lang="fi-FI" b="1" dirty="0" smtClean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1419967" y="6592626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11338532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10070555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Ryhmitä 15"/>
          <p:cNvGrpSpPr/>
          <p:nvPr userDrawn="1"/>
        </p:nvGrpSpPr>
        <p:grpSpPr>
          <a:xfrm>
            <a:off x="609601" y="0"/>
            <a:ext cx="1017851" cy="1028096"/>
            <a:chOff x="457200" y="-1"/>
            <a:chExt cx="827393" cy="1114295"/>
          </a:xfrm>
        </p:grpSpPr>
        <p:sp>
          <p:nvSpPr>
            <p:cNvPr id="17" name="Suorakulmio 16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800">
                <a:latin typeface="Helvetica" pitchFamily="34" charset="0"/>
              </a:endParaRPr>
            </a:p>
          </p:txBody>
        </p:sp>
        <p:pic>
          <p:nvPicPr>
            <p:cNvPr id="18" name="Kuva 17" descr="JYU_tunnus-25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9246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10"/>
          <p:cNvSpPr>
            <a:spLocks noGrp="1"/>
          </p:cNvSpPr>
          <p:nvPr>
            <p:ph type="pic" sz="quarter" idx="13"/>
          </p:nvPr>
        </p:nvSpPr>
        <p:spPr>
          <a:xfrm>
            <a:off x="5260665" y="0"/>
            <a:ext cx="6931336" cy="6540500"/>
          </a:xfrm>
          <a:custGeom>
            <a:avLst/>
            <a:gdLst>
              <a:gd name="connsiteX0" fmla="*/ 0 w 5198502"/>
              <a:gd name="connsiteY0" fmla="*/ 0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0 w 5198502"/>
              <a:gd name="connsiteY4" fmla="*/ 0 h 6540500"/>
              <a:gd name="connsiteX0" fmla="*/ 2422782 w 5198502"/>
              <a:gd name="connsiteY0" fmla="*/ 18496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2422782 w 5198502"/>
              <a:gd name="connsiteY4" fmla="*/ 18496 h 6540500"/>
              <a:gd name="connsiteX0" fmla="*/ 2694035 w 5198502"/>
              <a:gd name="connsiteY0" fmla="*/ 0 h 6583656"/>
              <a:gd name="connsiteX1" fmla="*/ 5198502 w 5198502"/>
              <a:gd name="connsiteY1" fmla="*/ 43156 h 6583656"/>
              <a:gd name="connsiteX2" fmla="*/ 5198502 w 5198502"/>
              <a:gd name="connsiteY2" fmla="*/ 6583656 h 6583656"/>
              <a:gd name="connsiteX3" fmla="*/ 0 w 5198502"/>
              <a:gd name="connsiteY3" fmla="*/ 6583656 h 6583656"/>
              <a:gd name="connsiteX4" fmla="*/ 2694035 w 5198502"/>
              <a:gd name="connsiteY4" fmla="*/ 0 h 6583656"/>
              <a:gd name="connsiteX0" fmla="*/ 2435112 w 5198502"/>
              <a:gd name="connsiteY0" fmla="*/ 36991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2435112 w 5198502"/>
              <a:gd name="connsiteY4" fmla="*/ 36991 h 6540500"/>
              <a:gd name="connsiteX0" fmla="*/ 2428947 w 5198502"/>
              <a:gd name="connsiteY0" fmla="*/ 6165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2428947 w 5198502"/>
              <a:gd name="connsiteY4" fmla="*/ 6165 h 654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8502" h="6540500">
                <a:moveTo>
                  <a:pt x="2428947" y="6165"/>
                </a:moveTo>
                <a:lnTo>
                  <a:pt x="5198502" y="0"/>
                </a:lnTo>
                <a:lnTo>
                  <a:pt x="5198502" y="6540500"/>
                </a:lnTo>
                <a:lnTo>
                  <a:pt x="0" y="6540500"/>
                </a:lnTo>
                <a:lnTo>
                  <a:pt x="2428947" y="6165"/>
                </a:lnTo>
                <a:close/>
              </a:path>
            </a:pathLst>
          </a:custGeom>
          <a:solidFill>
            <a:schemeClr val="accent5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  <a:latin typeface="Helvetica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7" name="Suorakulmio 6"/>
          <p:cNvSpPr/>
          <p:nvPr userDrawn="1"/>
        </p:nvSpPr>
        <p:spPr>
          <a:xfrm>
            <a:off x="0" y="0"/>
            <a:ext cx="8500160" cy="6864136"/>
          </a:xfrm>
          <a:custGeom>
            <a:avLst/>
            <a:gdLst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6553200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737066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914992 w 6553200"/>
              <a:gd name="connsiteY2" fmla="*/ 6839594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64136"/>
              <a:gd name="connsiteX1" fmla="*/ 6553200 w 6553200"/>
              <a:gd name="connsiteY1" fmla="*/ 0 h 6864136"/>
              <a:gd name="connsiteX2" fmla="*/ 3921127 w 6553200"/>
              <a:gd name="connsiteY2" fmla="*/ 6864136 h 6864136"/>
              <a:gd name="connsiteX3" fmla="*/ 0 w 6553200"/>
              <a:gd name="connsiteY3" fmla="*/ 6858000 h 6864136"/>
              <a:gd name="connsiteX4" fmla="*/ 0 w 6553200"/>
              <a:gd name="connsiteY4" fmla="*/ 0 h 686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3200" h="6864136">
                <a:moveTo>
                  <a:pt x="0" y="0"/>
                </a:moveTo>
                <a:lnTo>
                  <a:pt x="6553200" y="0"/>
                </a:lnTo>
                <a:lnTo>
                  <a:pt x="3921127" y="6864136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tx2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1" y="1516843"/>
            <a:ext cx="6321680" cy="1589105"/>
          </a:xfrm>
        </p:spPr>
        <p:txBody>
          <a:bodyPr/>
          <a:lstStyle>
            <a:lvl1pPr algn="l">
              <a:defRPr b="1" i="0">
                <a:solidFill>
                  <a:schemeClr val="tx2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" y="3382047"/>
            <a:ext cx="4827515" cy="29234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Helvetica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8" name="Suorakulmio 7"/>
          <p:cNvSpPr/>
          <p:nvPr userDrawn="1"/>
        </p:nvSpPr>
        <p:spPr>
          <a:xfrm>
            <a:off x="-1" y="6540486"/>
            <a:ext cx="12192000" cy="3236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5" y="6592626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1E27FF40-B8EF-44D5-A1E0-87F23FB88C8B}" type="datetime1">
              <a:rPr lang="fi-FI" smtClean="0"/>
              <a:pPr/>
              <a:t>8.12.2019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8" y="6592626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chemeClr val="accent1"/>
                </a:solidFill>
              </a:rPr>
              <a:t>JYU.</a:t>
            </a:r>
            <a:r>
              <a:rPr lang="fi-FI" b="1" smtClean="0"/>
              <a:t> Since 1863.</a:t>
            </a:r>
            <a:endParaRPr lang="fi-FI" b="1" dirty="0" smtClean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1419967" y="6592626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11338532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10070555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Ryhmitä 15"/>
          <p:cNvGrpSpPr/>
          <p:nvPr userDrawn="1"/>
        </p:nvGrpSpPr>
        <p:grpSpPr>
          <a:xfrm>
            <a:off x="609601" y="0"/>
            <a:ext cx="1017851" cy="1028096"/>
            <a:chOff x="457200" y="-1"/>
            <a:chExt cx="827393" cy="1114295"/>
          </a:xfrm>
        </p:grpSpPr>
        <p:sp>
          <p:nvSpPr>
            <p:cNvPr id="17" name="Suorakulmio 16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800">
                <a:latin typeface="Helvetica" pitchFamily="34" charset="0"/>
              </a:endParaRPr>
            </a:p>
          </p:txBody>
        </p:sp>
        <p:pic>
          <p:nvPicPr>
            <p:cNvPr id="18" name="Kuva 17" descr="JYU_tunnus-25.png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476779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12"/>
          <p:cNvSpPr/>
          <p:nvPr userDrawn="1"/>
        </p:nvSpPr>
        <p:spPr>
          <a:xfrm>
            <a:off x="0" y="6540486"/>
            <a:ext cx="12192000" cy="32365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pic>
        <p:nvPicPr>
          <p:cNvPr id="4" name="Kuva 3" descr="DSC_0599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3473450"/>
          </a:xfrm>
          <a:prstGeom prst="rect">
            <a:avLst/>
          </a:prstGeom>
        </p:spPr>
      </p:pic>
      <p:sp>
        <p:nvSpPr>
          <p:cNvPr id="11" name="Suorakulmio 10"/>
          <p:cNvSpPr/>
          <p:nvPr userDrawn="1"/>
        </p:nvSpPr>
        <p:spPr>
          <a:xfrm>
            <a:off x="567765" y="2719295"/>
            <a:ext cx="5797176" cy="209923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95686" y="3227296"/>
            <a:ext cx="4721412" cy="1763058"/>
          </a:xfrm>
        </p:spPr>
        <p:txBody>
          <a:bodyPr anchor="t">
            <a:normAutofit/>
          </a:bodyPr>
          <a:lstStyle>
            <a:lvl1pPr algn="l">
              <a:defRPr sz="3600" b="1" cap="none"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095686" y="5162832"/>
            <a:ext cx="4721412" cy="1142345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2"/>
                </a:solidFill>
                <a:latin typeface="Helvetic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0156605" y="6592626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CBA730CD-C22B-4C1C-BB64-A524C293575F}" type="datetime1">
              <a:rPr lang="fi-FI" smtClean="0"/>
              <a:pPr/>
              <a:t>8.12.2019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7125209" y="6592626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rgbClr val="002957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6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1"/>
          </p:nvPr>
        </p:nvSpPr>
        <p:spPr>
          <a:xfrm>
            <a:off x="6544235" y="3937000"/>
            <a:ext cx="5205507" cy="236817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cxnSp>
        <p:nvCxnSpPr>
          <p:cNvPr id="16" name="Suora yhdysviiva 15"/>
          <p:cNvCxnSpPr/>
          <p:nvPr userDrawn="1"/>
        </p:nvCxnSpPr>
        <p:spPr>
          <a:xfrm>
            <a:off x="11338532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 userDrawn="1"/>
        </p:nvCxnSpPr>
        <p:spPr>
          <a:xfrm>
            <a:off x="10070555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Ryhmitä 17"/>
          <p:cNvGrpSpPr/>
          <p:nvPr userDrawn="1"/>
        </p:nvGrpSpPr>
        <p:grpSpPr>
          <a:xfrm>
            <a:off x="609601" y="0"/>
            <a:ext cx="1017851" cy="1028096"/>
            <a:chOff x="457200" y="-1"/>
            <a:chExt cx="827393" cy="1114295"/>
          </a:xfrm>
        </p:grpSpPr>
        <p:sp>
          <p:nvSpPr>
            <p:cNvPr id="19" name="Suorakulmio 18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800">
                <a:latin typeface="Helvetica" pitchFamily="34" charset="0"/>
              </a:endParaRPr>
            </a:p>
          </p:txBody>
        </p:sp>
        <p:pic>
          <p:nvPicPr>
            <p:cNvPr id="20" name="Kuva 19" descr="JYU_tunnus-25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60515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12"/>
          <p:cNvSpPr/>
          <p:nvPr userDrawn="1"/>
        </p:nvSpPr>
        <p:spPr>
          <a:xfrm>
            <a:off x="0" y="6540486"/>
            <a:ext cx="12192000" cy="323650"/>
          </a:xfrm>
          <a:prstGeom prst="rect">
            <a:avLst/>
          </a:prstGeom>
          <a:solidFill>
            <a:srgbClr val="C29A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pic>
        <p:nvPicPr>
          <p:cNvPr id="5" name="Kuva 4" descr="_DSC8463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3473824"/>
          </a:xfrm>
          <a:prstGeom prst="rect">
            <a:avLst/>
          </a:prstGeom>
        </p:spPr>
      </p:pic>
      <p:sp>
        <p:nvSpPr>
          <p:cNvPr id="11" name="Suorakulmio 10"/>
          <p:cNvSpPr/>
          <p:nvPr userDrawn="1"/>
        </p:nvSpPr>
        <p:spPr>
          <a:xfrm>
            <a:off x="567765" y="2719295"/>
            <a:ext cx="5797176" cy="209923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95686" y="3227296"/>
            <a:ext cx="4721412" cy="1763058"/>
          </a:xfrm>
        </p:spPr>
        <p:txBody>
          <a:bodyPr anchor="t">
            <a:normAutofit/>
          </a:bodyPr>
          <a:lstStyle>
            <a:lvl1pPr algn="l">
              <a:defRPr sz="3600" b="1" cap="none"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095686" y="5162832"/>
            <a:ext cx="4721412" cy="1142345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2"/>
                </a:solidFill>
                <a:latin typeface="Helvetic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7125209" y="6592626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rgbClr val="002957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6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1"/>
          </p:nvPr>
        </p:nvSpPr>
        <p:spPr>
          <a:xfrm>
            <a:off x="6544235" y="3937000"/>
            <a:ext cx="5205507" cy="236817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cxnSp>
        <p:nvCxnSpPr>
          <p:cNvPr id="16" name="Suora yhdysviiva 15"/>
          <p:cNvCxnSpPr/>
          <p:nvPr userDrawn="1"/>
        </p:nvCxnSpPr>
        <p:spPr>
          <a:xfrm>
            <a:off x="11338532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 userDrawn="1"/>
        </p:nvCxnSpPr>
        <p:spPr>
          <a:xfrm>
            <a:off x="10070555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Ryhmitä 17"/>
          <p:cNvGrpSpPr/>
          <p:nvPr userDrawn="1"/>
        </p:nvGrpSpPr>
        <p:grpSpPr>
          <a:xfrm>
            <a:off x="609601" y="0"/>
            <a:ext cx="1017851" cy="1028096"/>
            <a:chOff x="457200" y="-1"/>
            <a:chExt cx="827393" cy="1114295"/>
          </a:xfrm>
        </p:grpSpPr>
        <p:sp>
          <p:nvSpPr>
            <p:cNvPr id="19" name="Suorakulmio 18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800">
                <a:latin typeface="Helvetica" pitchFamily="34" charset="0"/>
              </a:endParaRPr>
            </a:p>
          </p:txBody>
        </p:sp>
        <p:pic>
          <p:nvPicPr>
            <p:cNvPr id="20" name="Kuva 19" descr="JYU_tunnus-25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  <p:sp>
        <p:nvSpPr>
          <p:cNvPr id="2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5" y="6592626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8.12.2019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168886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uvan paikkamerkki 5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3473450"/>
          </a:xfrm>
          <a:custGeom>
            <a:avLst/>
            <a:gdLst>
              <a:gd name="connsiteX0" fmla="*/ 0 w 9144000"/>
              <a:gd name="connsiteY0" fmla="*/ 0 h 3473450"/>
              <a:gd name="connsiteX1" fmla="*/ 9144000 w 9144000"/>
              <a:gd name="connsiteY1" fmla="*/ 0 h 3473450"/>
              <a:gd name="connsiteX2" fmla="*/ 9144000 w 9144000"/>
              <a:gd name="connsiteY2" fmla="*/ 3473450 h 3473450"/>
              <a:gd name="connsiteX3" fmla="*/ 0 w 9144000"/>
              <a:gd name="connsiteY3" fmla="*/ 3473450 h 3473450"/>
              <a:gd name="connsiteX4" fmla="*/ 0 w 9144000"/>
              <a:gd name="connsiteY4" fmla="*/ 0 h 3473450"/>
              <a:gd name="connsiteX0" fmla="*/ 0 w 9144000"/>
              <a:gd name="connsiteY0" fmla="*/ 0 h 3473450"/>
              <a:gd name="connsiteX1" fmla="*/ 419209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394184 w 9144000"/>
              <a:gd name="connsiteY1" fmla="*/ 12421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9144000 w 9144000"/>
              <a:gd name="connsiteY3" fmla="*/ 0 h 3473450"/>
              <a:gd name="connsiteX4" fmla="*/ 9144000 w 9144000"/>
              <a:gd name="connsiteY4" fmla="*/ 3473450 h 3473450"/>
              <a:gd name="connsiteX5" fmla="*/ 0 w 9144000"/>
              <a:gd name="connsiteY5" fmla="*/ 3473450 h 3473450"/>
              <a:gd name="connsiteX6" fmla="*/ 0 w 9144000"/>
              <a:gd name="connsiteY6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88843 w 9144000"/>
              <a:gd name="connsiteY3" fmla="*/ 6256 h 3473450"/>
              <a:gd name="connsiteX4" fmla="*/ 9144000 w 9144000"/>
              <a:gd name="connsiteY4" fmla="*/ 0 h 3473450"/>
              <a:gd name="connsiteX5" fmla="*/ 9144000 w 9144000"/>
              <a:gd name="connsiteY5" fmla="*/ 3473450 h 3473450"/>
              <a:gd name="connsiteX6" fmla="*/ 0 w 9144000"/>
              <a:gd name="connsiteY6" fmla="*/ 3473450 h 3473450"/>
              <a:gd name="connsiteX7" fmla="*/ 0 w 9144000"/>
              <a:gd name="connsiteY7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37507 w 9144000"/>
              <a:gd name="connsiteY1" fmla="*/ 104986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0459 w 9144000"/>
              <a:gd name="connsiteY3" fmla="*/ 1263011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28218 w 9144000"/>
              <a:gd name="connsiteY7" fmla="*/ 3473378 h 3473450"/>
              <a:gd name="connsiteX8" fmla="*/ 0 w 9144000"/>
              <a:gd name="connsiteY8" fmla="*/ 3473450 h 3473450"/>
              <a:gd name="connsiteX9" fmla="*/ 0 w 9144000"/>
              <a:gd name="connsiteY9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625856 w 9144000"/>
              <a:gd name="connsiteY7" fmla="*/ 3473378 h 3473450"/>
              <a:gd name="connsiteX8" fmla="*/ 428218 w 9144000"/>
              <a:gd name="connsiteY8" fmla="*/ 3473378 h 3473450"/>
              <a:gd name="connsiteX9" fmla="*/ 0 w 9144000"/>
              <a:gd name="connsiteY9" fmla="*/ 3473450 h 3473450"/>
              <a:gd name="connsiteX10" fmla="*/ 0 w 9144000"/>
              <a:gd name="connsiteY10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625856 w 9144000"/>
              <a:gd name="connsiteY8" fmla="*/ 3473378 h 3473450"/>
              <a:gd name="connsiteX9" fmla="*/ 428218 w 9144000"/>
              <a:gd name="connsiteY9" fmla="*/ 3473378 h 3473450"/>
              <a:gd name="connsiteX10" fmla="*/ 0 w 9144000"/>
              <a:gd name="connsiteY10" fmla="*/ 3473450 h 3473450"/>
              <a:gd name="connsiteX11" fmla="*/ 0 w 9144000"/>
              <a:gd name="connsiteY11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589614 w 9144000"/>
              <a:gd name="connsiteY8" fmla="*/ 3469718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48884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512187 w 9144000"/>
              <a:gd name="connsiteY3" fmla="*/ 114222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7689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90354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9296 h 3482746"/>
              <a:gd name="connsiteX1" fmla="*/ 460678 w 9144000"/>
              <a:gd name="connsiteY1" fmla="*/ 16985 h 3482746"/>
              <a:gd name="connsiteX2" fmla="*/ 463690 w 9144000"/>
              <a:gd name="connsiteY2" fmla="*/ 1093441 h 3482746"/>
              <a:gd name="connsiteX3" fmla="*/ 1284105 w 9144000"/>
              <a:gd name="connsiteY3" fmla="*/ 1094505 h 3482746"/>
              <a:gd name="connsiteX4" fmla="*/ 1414763 w 9144000"/>
              <a:gd name="connsiteY4" fmla="*/ 0 h 3482746"/>
              <a:gd name="connsiteX5" fmla="*/ 9144000 w 9144000"/>
              <a:gd name="connsiteY5" fmla="*/ 9296 h 3482746"/>
              <a:gd name="connsiteX6" fmla="*/ 9144000 w 9144000"/>
              <a:gd name="connsiteY6" fmla="*/ 3482746 h 3482746"/>
              <a:gd name="connsiteX7" fmla="*/ 4776273 w 9144000"/>
              <a:gd name="connsiteY7" fmla="*/ 3482674 h 3482746"/>
              <a:gd name="connsiteX8" fmla="*/ 4776273 w 9144000"/>
              <a:gd name="connsiteY8" fmla="*/ 2732366 h 3482746"/>
              <a:gd name="connsiteX9" fmla="*/ 424558 w 9144000"/>
              <a:gd name="connsiteY9" fmla="*/ 2728706 h 3482746"/>
              <a:gd name="connsiteX10" fmla="*/ 428218 w 9144000"/>
              <a:gd name="connsiteY10" fmla="*/ 3482674 h 3482746"/>
              <a:gd name="connsiteX11" fmla="*/ 0 w 9144000"/>
              <a:gd name="connsiteY11" fmla="*/ 3482746 h 3482746"/>
              <a:gd name="connsiteX12" fmla="*/ 0 w 9144000"/>
              <a:gd name="connsiteY12" fmla="*/ 9296 h 3482746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5862 w 9144000"/>
              <a:gd name="connsiteY1" fmla="*/ 1434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25266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02144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753918 w 9144000"/>
              <a:gd name="connsiteY2" fmla="*/ 1432687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626918 w 9144000"/>
              <a:gd name="connsiteY2" fmla="*/ 151735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57584 w 9144000"/>
              <a:gd name="connsiteY2" fmla="*/ 1523402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79 w 9144000"/>
              <a:gd name="connsiteY2" fmla="*/ 103354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584583 w 9144000"/>
              <a:gd name="connsiteY2" fmla="*/ 117263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17523 w 9144000"/>
              <a:gd name="connsiteY3" fmla="*/ 102856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22255 h 3495705"/>
              <a:gd name="connsiteX1" fmla="*/ 460678 w 9144000"/>
              <a:gd name="connsiteY1" fmla="*/ 24760 h 3495705"/>
              <a:gd name="connsiteX2" fmla="*/ 463631 w 9144000"/>
              <a:gd name="connsiteY2" fmla="*/ 1045639 h 3495705"/>
              <a:gd name="connsiteX3" fmla="*/ 1217523 w 9144000"/>
              <a:gd name="connsiteY3" fmla="*/ 1046704 h 3495705"/>
              <a:gd name="connsiteX4" fmla="*/ 1207416 w 9144000"/>
              <a:gd name="connsiteY4" fmla="*/ 0 h 3495705"/>
              <a:gd name="connsiteX5" fmla="*/ 9144000 w 9144000"/>
              <a:gd name="connsiteY5" fmla="*/ 22255 h 3495705"/>
              <a:gd name="connsiteX6" fmla="*/ 9144000 w 9144000"/>
              <a:gd name="connsiteY6" fmla="*/ 3495705 h 3495705"/>
              <a:gd name="connsiteX7" fmla="*/ 4776273 w 9144000"/>
              <a:gd name="connsiteY7" fmla="*/ 3495633 h 3495705"/>
              <a:gd name="connsiteX8" fmla="*/ 4776273 w 9144000"/>
              <a:gd name="connsiteY8" fmla="*/ 2745325 h 3495705"/>
              <a:gd name="connsiteX9" fmla="*/ 424558 w 9144000"/>
              <a:gd name="connsiteY9" fmla="*/ 2741665 h 3495705"/>
              <a:gd name="connsiteX10" fmla="*/ 428218 w 9144000"/>
              <a:gd name="connsiteY10" fmla="*/ 3495633 h 3495705"/>
              <a:gd name="connsiteX11" fmla="*/ 0 w 9144000"/>
              <a:gd name="connsiteY11" fmla="*/ 3495705 h 3495705"/>
              <a:gd name="connsiteX12" fmla="*/ 0 w 9144000"/>
              <a:gd name="connsiteY12" fmla="*/ 22255 h 3495705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7450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07416 w 9144000"/>
              <a:gd name="connsiteY4" fmla="*/ 7983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80554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473450">
                <a:moveTo>
                  <a:pt x="0" y="0"/>
                </a:moveTo>
                <a:lnTo>
                  <a:pt x="460678" y="2505"/>
                </a:lnTo>
                <a:cubicBezTo>
                  <a:pt x="467258" y="181367"/>
                  <a:pt x="460712" y="888442"/>
                  <a:pt x="463631" y="1023384"/>
                </a:cubicBezTo>
                <a:lnTo>
                  <a:pt x="1217523" y="1024449"/>
                </a:lnTo>
                <a:cubicBezTo>
                  <a:pt x="1217622" y="1021952"/>
                  <a:pt x="1212357" y="439565"/>
                  <a:pt x="1213464" y="1935"/>
                </a:cubicBezTo>
                <a:lnTo>
                  <a:pt x="9144000" y="0"/>
                </a:lnTo>
                <a:lnTo>
                  <a:pt x="9144000" y="3473450"/>
                </a:lnTo>
                <a:lnTo>
                  <a:pt x="4776273" y="3473378"/>
                </a:lnTo>
                <a:lnTo>
                  <a:pt x="4776273" y="2723070"/>
                </a:lnTo>
                <a:lnTo>
                  <a:pt x="424558" y="2719410"/>
                </a:lnTo>
                <a:lnTo>
                  <a:pt x="428218" y="3473378"/>
                </a:lnTo>
                <a:lnTo>
                  <a:pt x="0" y="3473450"/>
                </a:lnTo>
                <a:lnTo>
                  <a:pt x="0" y="0"/>
                </a:lnTo>
                <a:close/>
              </a:path>
            </a:pathLst>
          </a:custGeom>
          <a:solidFill>
            <a:srgbClr val="EEEFEE"/>
          </a:solidFill>
        </p:spPr>
        <p:txBody>
          <a:bodyPr anchor="ctr"/>
          <a:lstStyle>
            <a:lvl1pPr marL="0" indent="0" algn="ctr">
              <a:buNone/>
              <a:defRPr>
                <a:latin typeface="Helvetica" pitchFamily="34" charset="0"/>
              </a:defRPr>
            </a:lvl1pPr>
          </a:lstStyle>
          <a:p>
            <a:endParaRPr lang="fi-FI"/>
          </a:p>
        </p:txBody>
      </p:sp>
      <p:sp>
        <p:nvSpPr>
          <p:cNvPr id="13" name="Suorakulmio 12"/>
          <p:cNvSpPr/>
          <p:nvPr userDrawn="1"/>
        </p:nvSpPr>
        <p:spPr>
          <a:xfrm>
            <a:off x="0" y="6540486"/>
            <a:ext cx="12192000" cy="32365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1" name="Suorakulmio 10"/>
          <p:cNvSpPr/>
          <p:nvPr userDrawn="1"/>
        </p:nvSpPr>
        <p:spPr>
          <a:xfrm>
            <a:off x="567765" y="2719295"/>
            <a:ext cx="5797176" cy="209923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95686" y="3227296"/>
            <a:ext cx="4721412" cy="1763058"/>
          </a:xfrm>
        </p:spPr>
        <p:txBody>
          <a:bodyPr anchor="t">
            <a:normAutofit/>
          </a:bodyPr>
          <a:lstStyle>
            <a:lvl1pPr algn="l">
              <a:defRPr sz="3600" b="1" cap="none"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095686" y="5162832"/>
            <a:ext cx="4721412" cy="1142345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2"/>
                </a:solidFill>
                <a:latin typeface="Helvetic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7125209" y="6592626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rgbClr val="002957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6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1"/>
          </p:nvPr>
        </p:nvSpPr>
        <p:spPr>
          <a:xfrm>
            <a:off x="6544235" y="3937000"/>
            <a:ext cx="5205507" cy="236817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cxnSp>
        <p:nvCxnSpPr>
          <p:cNvPr id="16" name="Suora yhdysviiva 15"/>
          <p:cNvCxnSpPr/>
          <p:nvPr userDrawn="1"/>
        </p:nvCxnSpPr>
        <p:spPr>
          <a:xfrm>
            <a:off x="11338532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 userDrawn="1"/>
        </p:nvCxnSpPr>
        <p:spPr>
          <a:xfrm>
            <a:off x="10070555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Ryhmitä 17"/>
          <p:cNvGrpSpPr/>
          <p:nvPr userDrawn="1"/>
        </p:nvGrpSpPr>
        <p:grpSpPr>
          <a:xfrm>
            <a:off x="609601" y="0"/>
            <a:ext cx="1017851" cy="1028096"/>
            <a:chOff x="457200" y="-1"/>
            <a:chExt cx="827393" cy="1114295"/>
          </a:xfrm>
        </p:grpSpPr>
        <p:sp>
          <p:nvSpPr>
            <p:cNvPr id="19" name="Suorakulmio 18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800">
                <a:latin typeface="Helvetica" pitchFamily="34" charset="0"/>
              </a:endParaRPr>
            </a:p>
          </p:txBody>
        </p:sp>
        <p:pic>
          <p:nvPicPr>
            <p:cNvPr id="20" name="Kuva 19" descr="JYU_tunnus-25.png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  <p:sp>
        <p:nvSpPr>
          <p:cNvPr id="2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5" y="6592626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8.12.2019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139555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 userDrawn="1"/>
        </p:nvSpPr>
        <p:spPr>
          <a:xfrm>
            <a:off x="0" y="3877234"/>
            <a:ext cx="12192000" cy="2980766"/>
          </a:xfrm>
          <a:prstGeom prst="rect">
            <a:avLst/>
          </a:prstGeom>
          <a:solidFill>
            <a:srgbClr val="F156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63084" y="4085664"/>
            <a:ext cx="10363200" cy="1043773"/>
          </a:xfrm>
        </p:spPr>
        <p:txBody>
          <a:bodyPr anchor="t">
            <a:normAutofit/>
          </a:bodyPr>
          <a:lstStyle>
            <a:lvl1pPr algn="l">
              <a:defRPr sz="3600" b="1" cap="none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8" name="Suorakulmio 7"/>
          <p:cNvSpPr/>
          <p:nvPr userDrawn="1"/>
        </p:nvSpPr>
        <p:spPr>
          <a:xfrm>
            <a:off x="0" y="3764582"/>
            <a:ext cx="12192000" cy="112651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latin typeface="Helvetica" pitchFamily="34" charset="0"/>
            </a:endParaRPr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7125209" y="6592626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rgbClr val="002957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6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11338532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10070555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 descr="DSC_1474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3764582"/>
          </a:xfrm>
          <a:prstGeom prst="rect">
            <a:avLst/>
          </a:prstGeom>
        </p:spPr>
      </p:pic>
      <p:sp>
        <p:nvSpPr>
          <p:cNvPr id="18" name="Tekstin paikkamerkki 2"/>
          <p:cNvSpPr>
            <a:spLocks noGrp="1"/>
          </p:cNvSpPr>
          <p:nvPr>
            <p:ph idx="10" hasCustomPrompt="1"/>
          </p:nvPr>
        </p:nvSpPr>
        <p:spPr>
          <a:xfrm>
            <a:off x="963083" y="5314392"/>
            <a:ext cx="10456884" cy="1177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buClr>
                <a:schemeClr val="bg1"/>
              </a:buClr>
              <a:defRPr sz="2000" b="1">
                <a:solidFill>
                  <a:schemeClr val="bg1"/>
                </a:solidFill>
                <a:latin typeface="Helvetica" pitchFamily="34" charset="0"/>
              </a:defRPr>
            </a:lvl1pPr>
            <a:lvl2pPr>
              <a:defRPr sz="18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400" b="1">
                <a:solidFill>
                  <a:schemeClr val="bg1"/>
                </a:solidFill>
              </a:defRPr>
            </a:lvl4pPr>
            <a:lvl5pPr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grpSp>
        <p:nvGrpSpPr>
          <p:cNvPr id="17" name="Ryhmitä 16"/>
          <p:cNvGrpSpPr/>
          <p:nvPr userDrawn="1"/>
        </p:nvGrpSpPr>
        <p:grpSpPr>
          <a:xfrm>
            <a:off x="609601" y="0"/>
            <a:ext cx="1017851" cy="1028096"/>
            <a:chOff x="457200" y="-1"/>
            <a:chExt cx="827393" cy="1114295"/>
          </a:xfrm>
        </p:grpSpPr>
        <p:sp>
          <p:nvSpPr>
            <p:cNvPr id="19" name="Suorakulmio 18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800">
                <a:latin typeface="Helvetica" pitchFamily="34" charset="0"/>
              </a:endParaRPr>
            </a:p>
          </p:txBody>
        </p:sp>
        <p:pic>
          <p:nvPicPr>
            <p:cNvPr id="20" name="Kuva 19" descr="JYU_tunnus-25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  <p:sp>
        <p:nvSpPr>
          <p:cNvPr id="15" name="Päivämäärän paikkamerkki 3"/>
          <p:cNvSpPr>
            <a:spLocks noGrp="1"/>
          </p:cNvSpPr>
          <p:nvPr>
            <p:ph type="dt" sz="half" idx="11"/>
          </p:nvPr>
        </p:nvSpPr>
        <p:spPr>
          <a:xfrm>
            <a:off x="10156605" y="6592626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8.12.2019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66680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FE51C-D7F9-434A-9495-5CED867996B8}" type="datetimeFigureOut">
              <a:rPr lang="fi-FI" smtClean="0"/>
              <a:t>8.12.2019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CD67-E840-400B-8C48-68EBFE26BBC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95967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DSC_0180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3764582"/>
          </a:xfrm>
          <a:prstGeom prst="rect">
            <a:avLst/>
          </a:prstGeom>
        </p:spPr>
      </p:pic>
      <p:sp>
        <p:nvSpPr>
          <p:cNvPr id="7" name="Suorakulmio 6"/>
          <p:cNvSpPr/>
          <p:nvPr userDrawn="1"/>
        </p:nvSpPr>
        <p:spPr>
          <a:xfrm>
            <a:off x="0" y="3877234"/>
            <a:ext cx="12192000" cy="2980766"/>
          </a:xfrm>
          <a:prstGeom prst="rect">
            <a:avLst/>
          </a:prstGeom>
          <a:solidFill>
            <a:srgbClr val="0029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latin typeface="Helvetica" pitchFamily="34" charset="0"/>
            </a:endParaRPr>
          </a:p>
        </p:txBody>
      </p:sp>
      <p:sp>
        <p:nvSpPr>
          <p:cNvPr id="8" name="Suorakulmio 7"/>
          <p:cNvSpPr/>
          <p:nvPr userDrawn="1"/>
        </p:nvSpPr>
        <p:spPr>
          <a:xfrm>
            <a:off x="0" y="3764582"/>
            <a:ext cx="12192000" cy="112651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latin typeface="Helvetica" pitchFamily="34" charset="0"/>
            </a:endParaRPr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7125209" y="6592626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chemeClr val="accent1"/>
                </a:solidFill>
              </a:rPr>
              <a:t>JYU.</a:t>
            </a:r>
            <a:r>
              <a:rPr lang="fi-FI" b="1" smtClean="0"/>
              <a:t> Since 1863.</a:t>
            </a:r>
            <a:endParaRPr lang="fi-FI" b="1" dirty="0" smtClean="0"/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6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11338532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10070555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tsikko 1"/>
          <p:cNvSpPr>
            <a:spLocks noGrp="1"/>
          </p:cNvSpPr>
          <p:nvPr>
            <p:ph type="title"/>
          </p:nvPr>
        </p:nvSpPr>
        <p:spPr>
          <a:xfrm>
            <a:off x="963084" y="4085664"/>
            <a:ext cx="10363200" cy="1043773"/>
          </a:xfrm>
        </p:spPr>
        <p:txBody>
          <a:bodyPr anchor="t">
            <a:normAutofit/>
          </a:bodyPr>
          <a:lstStyle>
            <a:lvl1pPr algn="l">
              <a:defRPr sz="3600" b="1" cap="none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19" name="Tekstin paikkamerkki 2"/>
          <p:cNvSpPr>
            <a:spLocks noGrp="1"/>
          </p:cNvSpPr>
          <p:nvPr>
            <p:ph idx="10" hasCustomPrompt="1"/>
          </p:nvPr>
        </p:nvSpPr>
        <p:spPr>
          <a:xfrm>
            <a:off x="963083" y="5314392"/>
            <a:ext cx="10456884" cy="1177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>
              <a:buClr>
                <a:schemeClr val="bg1"/>
              </a:buClr>
              <a:buFont typeface="Arial"/>
              <a:buChar char="•"/>
              <a:defRPr sz="2000" b="1">
                <a:solidFill>
                  <a:schemeClr val="bg1"/>
                </a:solidFill>
                <a:latin typeface="Helvetica" pitchFamily="34" charset="0"/>
              </a:defRPr>
            </a:lvl1pPr>
            <a:lvl2pPr>
              <a:defRPr sz="18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400" b="1">
                <a:solidFill>
                  <a:schemeClr val="bg1"/>
                </a:solidFill>
              </a:defRPr>
            </a:lvl4pPr>
            <a:lvl5pPr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grpSp>
        <p:nvGrpSpPr>
          <p:cNvPr id="16" name="Ryhmitä 15"/>
          <p:cNvGrpSpPr/>
          <p:nvPr userDrawn="1"/>
        </p:nvGrpSpPr>
        <p:grpSpPr>
          <a:xfrm>
            <a:off x="609601" y="0"/>
            <a:ext cx="1017851" cy="1028096"/>
            <a:chOff x="457200" y="-1"/>
            <a:chExt cx="827393" cy="1114295"/>
          </a:xfrm>
        </p:grpSpPr>
        <p:sp>
          <p:nvSpPr>
            <p:cNvPr id="18" name="Suorakulmio 17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800">
                <a:latin typeface="Helvetica" pitchFamily="34" charset="0"/>
              </a:endParaRPr>
            </a:p>
          </p:txBody>
        </p:sp>
        <p:pic>
          <p:nvPicPr>
            <p:cNvPr id="20" name="Kuva 19" descr="JYU_tunnus-25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  <p:sp>
        <p:nvSpPr>
          <p:cNvPr id="15" name="Päivämäärän paikkamerkki 3"/>
          <p:cNvSpPr>
            <a:spLocks noGrp="1"/>
          </p:cNvSpPr>
          <p:nvPr>
            <p:ph type="dt" sz="half" idx="11"/>
          </p:nvPr>
        </p:nvSpPr>
        <p:spPr>
          <a:xfrm>
            <a:off x="10156605" y="6592626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8.12.2019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665262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/>
          <p:cNvSpPr/>
          <p:nvPr userDrawn="1"/>
        </p:nvSpPr>
        <p:spPr>
          <a:xfrm>
            <a:off x="0" y="6540486"/>
            <a:ext cx="12192000" cy="323650"/>
          </a:xfrm>
          <a:prstGeom prst="rect">
            <a:avLst/>
          </a:prstGeom>
          <a:solidFill>
            <a:srgbClr val="C29A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9" y="6592626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rgbClr val="002957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1419967" y="6592626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11338532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10070555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tsikon paikkamerkki 1"/>
          <p:cNvSpPr>
            <a:spLocks noGrp="1"/>
          </p:cNvSpPr>
          <p:nvPr>
            <p:ph type="title"/>
          </p:nvPr>
        </p:nvSpPr>
        <p:spPr>
          <a:xfrm>
            <a:off x="609601" y="637578"/>
            <a:ext cx="9824559" cy="101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13" name="Tekstin paikkamerkki 2"/>
          <p:cNvSpPr>
            <a:spLocks noGrp="1"/>
          </p:cNvSpPr>
          <p:nvPr>
            <p:ph idx="1"/>
          </p:nvPr>
        </p:nvSpPr>
        <p:spPr>
          <a:xfrm>
            <a:off x="609600" y="1844699"/>
            <a:ext cx="10972800" cy="4557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Helvetica" pitchFamily="34" charset="0"/>
              </a:defRPr>
            </a:lvl1pPr>
            <a:lvl2pPr>
              <a:defRPr>
                <a:latin typeface="Helvetica" pitchFamily="34" charset="0"/>
              </a:defRPr>
            </a:lvl2pPr>
            <a:lvl3pPr>
              <a:defRPr>
                <a:latin typeface="Helvetica" pitchFamily="34" charset="0"/>
              </a:defRPr>
            </a:lvl3pPr>
            <a:lvl4pPr>
              <a:defRPr>
                <a:latin typeface="Helvetica" pitchFamily="34" charset="0"/>
              </a:defRPr>
            </a:lvl4pPr>
            <a:lvl5pPr>
              <a:defRPr>
                <a:latin typeface="Helvetica" pitchFamily="34" charset="0"/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5" y="6592626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8.12.2019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657409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/>
          <p:cNvSpPr/>
          <p:nvPr userDrawn="1"/>
        </p:nvSpPr>
        <p:spPr>
          <a:xfrm>
            <a:off x="0" y="6540486"/>
            <a:ext cx="12192000" cy="323650"/>
          </a:xfrm>
          <a:prstGeom prst="rect">
            <a:avLst/>
          </a:prstGeom>
          <a:solidFill>
            <a:srgbClr val="C29A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09600" y="1844699"/>
            <a:ext cx="5384800" cy="4557157"/>
          </a:xfrm>
        </p:spPr>
        <p:txBody>
          <a:bodyPr/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97600" y="1844699"/>
            <a:ext cx="5384800" cy="4557157"/>
          </a:xfrm>
        </p:spPr>
        <p:txBody>
          <a:bodyPr/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7125209" y="6592626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rgbClr val="002957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6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11338532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10070555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5" y="6592626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8.12.2019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951462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12"/>
          <p:cNvSpPr/>
          <p:nvPr userDrawn="1"/>
        </p:nvSpPr>
        <p:spPr>
          <a:xfrm>
            <a:off x="0" y="6540486"/>
            <a:ext cx="12192000" cy="323650"/>
          </a:xfrm>
          <a:prstGeom prst="rect">
            <a:avLst/>
          </a:prstGeom>
          <a:solidFill>
            <a:srgbClr val="C29A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844699"/>
            <a:ext cx="5386917" cy="852391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Helvetic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09600" y="2697090"/>
            <a:ext cx="5386917" cy="3704765"/>
          </a:xfrm>
        </p:spPr>
        <p:txBody>
          <a:bodyPr>
            <a:normAutofit/>
          </a:bodyPr>
          <a:lstStyle>
            <a:lvl1pPr>
              <a:defRPr sz="2000">
                <a:latin typeface="Helvetica" pitchFamily="34" charset="0"/>
              </a:defRPr>
            </a:lvl1pPr>
            <a:lvl2pPr>
              <a:defRPr sz="1800">
                <a:latin typeface="Helvetica" pitchFamily="34" charset="0"/>
              </a:defRPr>
            </a:lvl2pPr>
            <a:lvl3pPr>
              <a:defRPr sz="1600">
                <a:latin typeface="Helvetica" pitchFamily="34" charset="0"/>
              </a:defRPr>
            </a:lvl3pPr>
            <a:lvl4pPr>
              <a:defRPr sz="1400">
                <a:latin typeface="Helvetica" pitchFamily="34" charset="0"/>
              </a:defRPr>
            </a:lvl4pPr>
            <a:lvl5pPr>
              <a:defRPr sz="1400">
                <a:latin typeface="Helvetic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93368" y="1844699"/>
            <a:ext cx="5389033" cy="852391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Helvetic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93368" y="2697090"/>
            <a:ext cx="5389033" cy="3704765"/>
          </a:xfrm>
        </p:spPr>
        <p:txBody>
          <a:bodyPr>
            <a:normAutofit/>
          </a:bodyPr>
          <a:lstStyle>
            <a:lvl1pPr>
              <a:defRPr sz="2000">
                <a:latin typeface="Helvetica" pitchFamily="34" charset="0"/>
              </a:defRPr>
            </a:lvl1pPr>
            <a:lvl2pPr>
              <a:defRPr sz="1800">
                <a:latin typeface="Helvetica" pitchFamily="34" charset="0"/>
              </a:defRPr>
            </a:lvl2pPr>
            <a:lvl3pPr>
              <a:defRPr sz="1600">
                <a:latin typeface="Helvetica" pitchFamily="34" charset="0"/>
              </a:defRPr>
            </a:lvl3pPr>
            <a:lvl4pPr>
              <a:defRPr sz="1400">
                <a:latin typeface="Helvetica" pitchFamily="34" charset="0"/>
              </a:defRPr>
            </a:lvl4pPr>
            <a:lvl5pPr>
              <a:defRPr sz="1400">
                <a:latin typeface="Helvetic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9" y="6592626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rgbClr val="002957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1419967" y="6592626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11338532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10070555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5" y="6592626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8.12.2019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708563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/>
          <p:cNvSpPr/>
          <p:nvPr userDrawn="1"/>
        </p:nvSpPr>
        <p:spPr>
          <a:xfrm>
            <a:off x="0" y="6540486"/>
            <a:ext cx="12192000" cy="323650"/>
          </a:xfrm>
          <a:prstGeom prst="rect">
            <a:avLst/>
          </a:prstGeom>
          <a:solidFill>
            <a:srgbClr val="C29A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7125209" y="6592626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rgbClr val="002957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6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0" name="Suora yhdysviiva 9"/>
          <p:cNvCxnSpPr/>
          <p:nvPr userDrawn="1"/>
        </p:nvCxnSpPr>
        <p:spPr>
          <a:xfrm>
            <a:off x="11338532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uora yhdysviiva 10"/>
          <p:cNvCxnSpPr/>
          <p:nvPr userDrawn="1"/>
        </p:nvCxnSpPr>
        <p:spPr>
          <a:xfrm>
            <a:off x="10070555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5" y="6592626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8.12.2019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359260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Vain otsikko">
    <p:bg>
      <p:bgPr>
        <a:solidFill>
          <a:srgbClr val="002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/>
          <p:cNvSpPr/>
          <p:nvPr userDrawn="1"/>
        </p:nvSpPr>
        <p:spPr>
          <a:xfrm>
            <a:off x="0" y="6540486"/>
            <a:ext cx="12192000" cy="323650"/>
          </a:xfrm>
          <a:prstGeom prst="rect">
            <a:avLst/>
          </a:prstGeom>
          <a:solidFill>
            <a:srgbClr val="C29A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solidFill>
            <a:srgbClr val="002957"/>
          </a:solidFill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7125209" y="6592626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rgbClr val="002957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6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0" name="Suora yhdysviiva 9"/>
          <p:cNvCxnSpPr/>
          <p:nvPr userDrawn="1"/>
        </p:nvCxnSpPr>
        <p:spPr>
          <a:xfrm>
            <a:off x="11338532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uora yhdysviiva 10"/>
          <p:cNvCxnSpPr/>
          <p:nvPr userDrawn="1"/>
        </p:nvCxnSpPr>
        <p:spPr>
          <a:xfrm>
            <a:off x="10070555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5" y="6592626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8.12.2019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589500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0" y="6540486"/>
            <a:ext cx="12192000" cy="323650"/>
          </a:xfrm>
          <a:prstGeom prst="rect">
            <a:avLst/>
          </a:prstGeom>
          <a:solidFill>
            <a:srgbClr val="C29A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cxnSp>
        <p:nvCxnSpPr>
          <p:cNvPr id="9" name="Suora yhdysviiva 8"/>
          <p:cNvCxnSpPr/>
          <p:nvPr userDrawn="1"/>
        </p:nvCxnSpPr>
        <p:spPr>
          <a:xfrm>
            <a:off x="11338532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/>
          <p:cNvCxnSpPr/>
          <p:nvPr userDrawn="1"/>
        </p:nvCxnSpPr>
        <p:spPr>
          <a:xfrm>
            <a:off x="10070555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83AE-6A17-432F-8D0A-64661EFCEDA8}" type="datetime1">
              <a:rPr lang="fi-FI" smtClean="0"/>
              <a:pPr/>
              <a:t>8.12.2019</a:t>
            </a:fld>
            <a:endParaRPr lang="fi-FI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 smtClean="0">
                <a:solidFill>
                  <a:schemeClr val="accent1"/>
                </a:solidFill>
              </a:rPr>
              <a:t>JYU.</a:t>
            </a:r>
            <a:r>
              <a:rPr lang="fi-FI" b="1" smtClean="0"/>
              <a:t> Since 1863.</a:t>
            </a:r>
            <a:endParaRPr lang="fi-FI" b="1" dirty="0" smtClean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634837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0" y="6540486"/>
            <a:ext cx="12192000" cy="323650"/>
          </a:xfrm>
          <a:prstGeom prst="rect">
            <a:avLst/>
          </a:prstGeom>
          <a:solidFill>
            <a:srgbClr val="C29A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cxnSp>
        <p:nvCxnSpPr>
          <p:cNvPr id="9" name="Suora yhdysviiva 8"/>
          <p:cNvCxnSpPr/>
          <p:nvPr userDrawn="1"/>
        </p:nvCxnSpPr>
        <p:spPr>
          <a:xfrm>
            <a:off x="11338532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/>
          <p:cNvCxnSpPr/>
          <p:nvPr userDrawn="1"/>
        </p:nvCxnSpPr>
        <p:spPr>
          <a:xfrm>
            <a:off x="10070555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83AE-6A17-432F-8D0A-64661EFCEDA8}" type="datetime1">
              <a:rPr lang="fi-FI" smtClean="0"/>
              <a:pPr/>
              <a:t>8.12.2019</a:t>
            </a:fld>
            <a:endParaRPr lang="fi-FI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 smtClean="0">
                <a:solidFill>
                  <a:schemeClr val="accent1"/>
                </a:solidFill>
              </a:rPr>
              <a:t>JYU.</a:t>
            </a:r>
            <a:r>
              <a:rPr lang="fi-FI" b="1" smtClean="0"/>
              <a:t> Since 1863.</a:t>
            </a:r>
            <a:endParaRPr lang="fi-FI" b="1" dirty="0" smtClean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836817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/>
          <p:cNvSpPr/>
          <p:nvPr userDrawn="1"/>
        </p:nvSpPr>
        <p:spPr>
          <a:xfrm>
            <a:off x="0" y="6540486"/>
            <a:ext cx="12192000" cy="323650"/>
          </a:xfrm>
          <a:prstGeom prst="rect">
            <a:avLst/>
          </a:prstGeom>
          <a:solidFill>
            <a:srgbClr val="C29A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1" y="1341344"/>
            <a:ext cx="4011084" cy="1162050"/>
          </a:xfrm>
        </p:spPr>
        <p:txBody>
          <a:bodyPr anchor="b">
            <a:normAutofit/>
          </a:bodyPr>
          <a:lstStyle>
            <a:lvl1pPr algn="l">
              <a:defRPr sz="2400" b="1"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66733" y="1341345"/>
            <a:ext cx="6815667" cy="5001185"/>
          </a:xfrm>
        </p:spPr>
        <p:txBody>
          <a:bodyPr>
            <a:normAutofit/>
          </a:bodyPr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09601" y="2503395"/>
            <a:ext cx="4011084" cy="3839135"/>
          </a:xfrm>
        </p:spPr>
        <p:txBody>
          <a:bodyPr/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7125209" y="6592626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rgbClr val="002957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6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11338532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10070555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5" y="6592626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8.12.2019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73137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0" y="6540486"/>
            <a:ext cx="12192000" cy="323650"/>
          </a:xfrm>
          <a:prstGeom prst="rect">
            <a:avLst/>
          </a:prstGeom>
          <a:solidFill>
            <a:srgbClr val="C29A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>
            <a:normAutofit/>
          </a:bodyPr>
          <a:lstStyle>
            <a:lvl1pPr algn="l">
              <a:defRPr sz="2400" b="1"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Helvetica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cxnSp>
        <p:nvCxnSpPr>
          <p:cNvPr id="9" name="Suora yhdysviiva 8"/>
          <p:cNvCxnSpPr/>
          <p:nvPr userDrawn="1"/>
        </p:nvCxnSpPr>
        <p:spPr>
          <a:xfrm>
            <a:off x="11338532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/>
          <p:cNvCxnSpPr/>
          <p:nvPr userDrawn="1"/>
        </p:nvCxnSpPr>
        <p:spPr>
          <a:xfrm>
            <a:off x="10070555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7125209" y="6592626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rgbClr val="002957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13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6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5" y="6592626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8.12.2019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05080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FE51C-D7F9-434A-9495-5CED867996B8}" type="datetimeFigureOut">
              <a:rPr lang="fi-FI" smtClean="0"/>
              <a:t>8.12.2019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CD67-E840-400B-8C48-68EBFE26BBC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69057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/>
          <p:cNvSpPr/>
          <p:nvPr userDrawn="1"/>
        </p:nvSpPr>
        <p:spPr>
          <a:xfrm>
            <a:off x="0" y="6540486"/>
            <a:ext cx="12192000" cy="323650"/>
          </a:xfrm>
          <a:prstGeom prst="rect">
            <a:avLst/>
          </a:prstGeom>
          <a:solidFill>
            <a:srgbClr val="C29A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Helvetica" pitchFamily="34" charset="0"/>
              </a:defRPr>
            </a:lvl1pPr>
            <a:lvl2pPr>
              <a:defRPr>
                <a:latin typeface="Helvetica" pitchFamily="34" charset="0"/>
              </a:defRPr>
            </a:lvl2pPr>
            <a:lvl3pPr>
              <a:defRPr>
                <a:latin typeface="Helvetica" pitchFamily="34" charset="0"/>
              </a:defRPr>
            </a:lvl3pPr>
            <a:lvl4pPr>
              <a:defRPr>
                <a:latin typeface="Helvetica" pitchFamily="34" charset="0"/>
              </a:defRPr>
            </a:lvl4pPr>
            <a:lvl5pPr>
              <a:defRPr>
                <a:latin typeface="Helvetica" pitchFamily="34" charset="0"/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7125209" y="6592626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rgbClr val="002957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6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3" name="Suora yhdysviiva 12"/>
          <p:cNvCxnSpPr/>
          <p:nvPr userDrawn="1"/>
        </p:nvCxnSpPr>
        <p:spPr>
          <a:xfrm>
            <a:off x="11338532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10070555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5" y="6592626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8.12.2019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553466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6C4145-07B9-478B-AFCA-2B6805B11633}" type="datetime3">
              <a:rPr lang="en-US" smtClean="0"/>
              <a:t>8 December 2019</a:t>
            </a:fld>
            <a:endParaRPr lang="en-US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539CD2-6DAE-4FF3-A212-C677906F8B4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33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A519C-92F2-4A05-8D95-945BEC539DFC}" type="datetimeFigureOut">
              <a:rPr lang="fi-FI" smtClean="0"/>
              <a:t>8.12.2019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7C73A-BFF3-41BE-91BF-477972CD4BC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86207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A519C-92F2-4A05-8D95-945BEC539DFC}" type="datetimeFigureOut">
              <a:rPr lang="fi-FI" smtClean="0"/>
              <a:t>8.12.2019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7C73A-BFF3-41BE-91BF-477972CD4BC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43414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A519C-92F2-4A05-8D95-945BEC539DFC}" type="datetimeFigureOut">
              <a:rPr lang="fi-FI" smtClean="0"/>
              <a:t>8.12.2019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7C73A-BFF3-41BE-91BF-477972CD4BC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37580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A519C-92F2-4A05-8D95-945BEC539DFC}" type="datetimeFigureOut">
              <a:rPr lang="fi-FI" smtClean="0"/>
              <a:t>8.12.2019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7C73A-BFF3-41BE-91BF-477972CD4BC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37865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A519C-92F2-4A05-8D95-945BEC539DFC}" type="datetimeFigureOut">
              <a:rPr lang="fi-FI" smtClean="0"/>
              <a:t>8.12.2019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7C73A-BFF3-41BE-91BF-477972CD4BC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55057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A519C-92F2-4A05-8D95-945BEC539DFC}" type="datetimeFigureOut">
              <a:rPr lang="fi-FI" smtClean="0"/>
              <a:t>8.12.2019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7C73A-BFF3-41BE-91BF-477972CD4BC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35938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A519C-92F2-4A05-8D95-945BEC539DFC}" type="datetimeFigureOut">
              <a:rPr lang="fi-FI" smtClean="0"/>
              <a:t>8.12.2019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7C73A-BFF3-41BE-91BF-477972CD4BC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6705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A519C-92F2-4A05-8D95-945BEC539DFC}" type="datetimeFigureOut">
              <a:rPr lang="fi-FI" smtClean="0"/>
              <a:t>8.12.2019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7C73A-BFF3-41BE-91BF-477972CD4BC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1699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FE51C-D7F9-434A-9495-5CED867996B8}" type="datetimeFigureOut">
              <a:rPr lang="fi-FI" smtClean="0"/>
              <a:t>8.12.2019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CD67-E840-400B-8C48-68EBFE26BBC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666193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A519C-92F2-4A05-8D95-945BEC539DFC}" type="datetimeFigureOut">
              <a:rPr lang="fi-FI" smtClean="0"/>
              <a:t>8.12.2019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7C73A-BFF3-41BE-91BF-477972CD4BC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65800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A519C-92F2-4A05-8D95-945BEC539DFC}" type="datetimeFigureOut">
              <a:rPr lang="fi-FI" smtClean="0"/>
              <a:t>8.12.2019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7C73A-BFF3-41BE-91BF-477972CD4BC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6517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A519C-92F2-4A05-8D95-945BEC539DFC}" type="datetimeFigureOut">
              <a:rPr lang="fi-FI" smtClean="0"/>
              <a:t>8.12.2019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7C73A-BFF3-41BE-91BF-477972CD4BC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6005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- ja sisältödia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/>
          <p:cNvSpPr>
            <a:spLocks noGrp="1"/>
          </p:cNvSpPr>
          <p:nvPr>
            <p:ph type="ctrTitle"/>
          </p:nvPr>
        </p:nvSpPr>
        <p:spPr>
          <a:xfrm>
            <a:off x="725355" y="548680"/>
            <a:ext cx="10699044" cy="8640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75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8" name="Alaotsikko 2"/>
          <p:cNvSpPr>
            <a:spLocks noGrp="1"/>
          </p:cNvSpPr>
          <p:nvPr>
            <p:ph type="subTitle" idx="1"/>
          </p:nvPr>
        </p:nvSpPr>
        <p:spPr>
          <a:xfrm>
            <a:off x="725355" y="1412776"/>
            <a:ext cx="10699044" cy="5760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naps.</a:t>
            </a:r>
          </a:p>
        </p:txBody>
      </p:sp>
      <p:sp>
        <p:nvSpPr>
          <p:cNvPr id="9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727992" y="6237312"/>
            <a:ext cx="1453952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fi-FI"/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181944" y="6237312"/>
            <a:ext cx="5570240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fi-FI"/>
              <a:t>Minna Koskinen  2019</a:t>
            </a:r>
          </a:p>
        </p:txBody>
      </p:sp>
      <p:sp>
        <p:nvSpPr>
          <p:cNvPr id="11" name="Tekstin paikkamerkki 2"/>
          <p:cNvSpPr>
            <a:spLocks noGrp="1"/>
          </p:cNvSpPr>
          <p:nvPr>
            <p:ph type="body" idx="10"/>
          </p:nvPr>
        </p:nvSpPr>
        <p:spPr>
          <a:xfrm>
            <a:off x="719403" y="2060851"/>
            <a:ext cx="10705189" cy="3744113"/>
          </a:xfrm>
          <a:prstGeom prst="rect">
            <a:avLst/>
          </a:prstGeom>
        </p:spPr>
        <p:txBody>
          <a:bodyPr anchor="t">
            <a:normAutofit/>
          </a:bodyPr>
          <a:lstStyle>
            <a:lvl1pPr marL="214313" indent="-214313">
              <a:buFont typeface="Arial"/>
              <a:buChar char="•"/>
              <a:defRPr sz="1350">
                <a:solidFill>
                  <a:schemeClr val="bg1"/>
                </a:solidFill>
              </a:defRPr>
            </a:lvl1pPr>
            <a:lvl2pPr marL="557213" indent="-214313"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2pPr>
            <a:lvl3pPr marL="900113" marR="0" indent="-214313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50">
                <a:solidFill>
                  <a:schemeClr val="bg1"/>
                </a:solidFill>
              </a:defRPr>
            </a:lvl3pPr>
            <a:lvl4pPr marL="1243013" marR="0" indent="-214313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50">
                <a:solidFill>
                  <a:schemeClr val="bg1"/>
                </a:solidFill>
              </a:defRPr>
            </a:lvl4pPr>
            <a:lvl5pPr marL="1371600" indent="0">
              <a:buNone/>
              <a:defRPr sz="1050">
                <a:solidFill>
                  <a:schemeClr val="bg1"/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Muokkaa tekstin perustyylejä</a:t>
            </a:r>
          </a:p>
          <a:p>
            <a:pPr marL="900113" marR="0" lvl="2" indent="-214313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/>
              <a:t>Muokkaa tekstin perustyylejä</a:t>
            </a:r>
          </a:p>
          <a:p>
            <a:pPr marL="1243013" marR="0" lvl="3" indent="-214313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/>
              <a:t>Muokkaa tekstin perustyylejä</a:t>
            </a:r>
          </a:p>
          <a:p>
            <a:pPr marL="1371600" marR="0" lvl="4" indent="-214313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9721125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sältö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50201" y="6237312"/>
            <a:ext cx="1453952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Otsikko 1"/>
          <p:cNvSpPr>
            <a:spLocks noGrp="1"/>
          </p:cNvSpPr>
          <p:nvPr>
            <p:ph type="ctrTitle"/>
          </p:nvPr>
        </p:nvSpPr>
        <p:spPr>
          <a:xfrm>
            <a:off x="803057" y="417021"/>
            <a:ext cx="10693545" cy="7920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750" b="1">
                <a:solidFill>
                  <a:srgbClr val="005A8C"/>
                </a:solidFill>
                <a:latin typeface="+mn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0" name="Alaotsikko 2"/>
          <p:cNvSpPr>
            <a:spLocks noGrp="1"/>
          </p:cNvSpPr>
          <p:nvPr>
            <p:ph type="subTitle" idx="1"/>
          </p:nvPr>
        </p:nvSpPr>
        <p:spPr>
          <a:xfrm>
            <a:off x="803057" y="1268760"/>
            <a:ext cx="10693545" cy="6480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DE007B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11" name="Tekstin paikkamerkki 2"/>
          <p:cNvSpPr>
            <a:spLocks noGrp="1"/>
          </p:cNvSpPr>
          <p:nvPr>
            <p:ph type="body" idx="10"/>
          </p:nvPr>
        </p:nvSpPr>
        <p:spPr>
          <a:xfrm>
            <a:off x="803057" y="2001200"/>
            <a:ext cx="10693545" cy="3876073"/>
          </a:xfrm>
          <a:prstGeom prst="rect">
            <a:avLst/>
          </a:prstGeom>
        </p:spPr>
        <p:txBody>
          <a:bodyPr anchor="t">
            <a:normAutofit/>
          </a:bodyPr>
          <a:lstStyle>
            <a:lvl1pPr marL="214313" indent="-214313">
              <a:buFont typeface="Arial"/>
              <a:buChar char="•"/>
              <a:defRPr sz="1350">
                <a:solidFill>
                  <a:schemeClr val="tx1"/>
                </a:solidFill>
              </a:defRPr>
            </a:lvl1pPr>
            <a:lvl2pPr marL="557213" indent="-214313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900113" indent="-214313"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</a:defRPr>
            </a:lvl3pPr>
            <a:lvl4pPr marL="1243013" marR="0" indent="-214313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50">
                <a:solidFill>
                  <a:schemeClr val="tx1"/>
                </a:solidFill>
              </a:defRPr>
            </a:lvl4pPr>
            <a:lvl5pPr marL="1585913" indent="-214313"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307084" y="6237312"/>
            <a:ext cx="5570240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algn="ctr"/>
            <a:r>
              <a:rPr lang="fi-FI"/>
              <a:t>Minna Koskinen  2019</a:t>
            </a:r>
          </a:p>
        </p:txBody>
      </p:sp>
    </p:spTree>
    <p:extLst>
      <p:ext uri="{BB962C8B-B14F-4D97-AF65-F5344CB8AC3E}">
        <p14:creationId xmlns:p14="http://schemas.microsoft.com/office/powerpoint/2010/main" val="35924464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DigiCampus-partnerit&#10;Itä-Suomen yliopisto&#10;Oulun yliopisto&#10;Turun yliopisto&#10;Åbo Akademi&#10;Yrkeshögskolan Novia&#10;Lapin yliopisto&#10;Karelia ammattikorkeakoulu&#10;Jyväskylän ammattikorkeakoulu&#10;Centria ammattikorkeakoulu&#10;Hämeen ammattikorkeakoulu&#10;Kaakkois-Suomen ammattikorkeakoulu&#10;Tampereen yliopisto&#10;Maanpuolustuskorkeakoulu&#10;Tampereen teknillisen yliopisto&#10;Jyväskylän yliopisto&#10;Vaasan yliopisto&#10;CSC&#10;EXAM &#10;DigiCampus &#10;Opetus- ja kulttuurimimisteriö"/>
          <p:cNvPicPr>
            <a:picLocks noChangeAspect="1"/>
          </p:cNvPicPr>
          <p:nvPr userDrawn="1"/>
        </p:nvPicPr>
        <p:blipFill rotWithShape="1">
          <a:blip r:embed="rId2"/>
          <a:srcRect b="6537"/>
          <a:stretch/>
        </p:blipFill>
        <p:spPr>
          <a:xfrm>
            <a:off x="408783" y="245907"/>
            <a:ext cx="11023508" cy="5685337"/>
          </a:xfrm>
          <a:prstGeom prst="rect">
            <a:avLst/>
          </a:prstGeom>
        </p:spPr>
      </p:pic>
      <p:sp>
        <p:nvSpPr>
          <p:cNvPr id="2" name="Tekstiruutu 1"/>
          <p:cNvSpPr txBox="1"/>
          <p:nvPr userDrawn="1"/>
        </p:nvSpPr>
        <p:spPr>
          <a:xfrm>
            <a:off x="0" y="6268998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err="1">
                <a:latin typeface="Gill Sans MT" panose="020B0502020104020203" pitchFamily="34" charset="0"/>
              </a:rPr>
              <a:t>DigiCampus</a:t>
            </a:r>
            <a:r>
              <a:rPr lang="fi-FI" sz="1200" baseline="0">
                <a:latin typeface="Gill Sans MT" panose="020B0502020104020203" pitchFamily="34" charset="0"/>
              </a:rPr>
              <a:t> on opetus- ja kulttuuriministeriön rahoittama korkeakoulutuksen kehittämishanke</a:t>
            </a:r>
            <a:endParaRPr lang="fi-FI" sz="120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6946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Mukautettu asettelu">
    <p:bg>
      <p:bgPr>
        <a:solidFill>
          <a:srgbClr val="383E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DigiCampu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807" y="4160760"/>
            <a:ext cx="4536589" cy="2394217"/>
          </a:xfrm>
          <a:prstGeom prst="rect">
            <a:avLst/>
          </a:prstGeom>
        </p:spPr>
      </p:pic>
      <p:sp>
        <p:nvSpPr>
          <p:cNvPr id="8" name="Otsikko 1"/>
          <p:cNvSpPr>
            <a:spLocks noGrp="1"/>
          </p:cNvSpPr>
          <p:nvPr>
            <p:ph type="ctrTitle"/>
          </p:nvPr>
        </p:nvSpPr>
        <p:spPr>
          <a:xfrm>
            <a:off x="1556101" y="787757"/>
            <a:ext cx="9144000" cy="1255861"/>
          </a:xfrm>
        </p:spPr>
        <p:txBody>
          <a:bodyPr anchor="b">
            <a:normAutofit/>
          </a:bodyPr>
          <a:lstStyle>
            <a:lvl1pPr algn="ctr">
              <a:defRPr sz="3300"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9" name="Tekstin paikkamerkki 2"/>
          <p:cNvSpPr>
            <a:spLocks noGrp="1"/>
          </p:cNvSpPr>
          <p:nvPr>
            <p:ph type="body" idx="1"/>
          </p:nvPr>
        </p:nvSpPr>
        <p:spPr>
          <a:xfrm>
            <a:off x="1556101" y="2175874"/>
            <a:ext cx="9144001" cy="1500187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Gill Sans MT" panose="020B0502020104020203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27457199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/>
          <p:cNvSpPr>
            <a:spLocks noGrp="1"/>
          </p:cNvSpPr>
          <p:nvPr>
            <p:ph type="ctrTitle"/>
          </p:nvPr>
        </p:nvSpPr>
        <p:spPr>
          <a:xfrm>
            <a:off x="1556101" y="787757"/>
            <a:ext cx="9144000" cy="1255861"/>
          </a:xfrm>
        </p:spPr>
        <p:txBody>
          <a:bodyPr anchor="b">
            <a:normAutofit/>
          </a:bodyPr>
          <a:lstStyle>
            <a:lvl1pPr algn="ctr">
              <a:defRPr sz="33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type="body" idx="1"/>
          </p:nvPr>
        </p:nvSpPr>
        <p:spPr>
          <a:xfrm>
            <a:off x="1556101" y="2175874"/>
            <a:ext cx="9144001" cy="1500187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pic>
        <p:nvPicPr>
          <p:cNvPr id="9" name="Kuva 8" descr="DigiCampu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418" y="4109253"/>
            <a:ext cx="5201063" cy="2748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4833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Mukautettu asettelu">
    <p:bg>
      <p:bgPr>
        <a:solidFill>
          <a:srgbClr val="383E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iruutu 7"/>
          <p:cNvSpPr txBox="1"/>
          <p:nvPr userDrawn="1"/>
        </p:nvSpPr>
        <p:spPr>
          <a:xfrm>
            <a:off x="3094076" y="4321626"/>
            <a:ext cx="62200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500" b="1">
                <a:solidFill>
                  <a:schemeClr val="bg1"/>
                </a:solidFill>
                <a:latin typeface="Gill Sans MT" panose="020B0502020104020203" pitchFamily="34" charset="0"/>
              </a:rPr>
              <a:t>Korkeakoulujen</a:t>
            </a:r>
            <a:r>
              <a:rPr lang="fi-FI" sz="1500" b="1" baseline="0">
                <a:solidFill>
                  <a:schemeClr val="bg1"/>
                </a:solidFill>
                <a:latin typeface="Gill Sans MT" panose="020B0502020104020203" pitchFamily="34" charset="0"/>
              </a:rPr>
              <a:t> yhteinen digitaalinen oppimisympäristö, pedagogiikka ja palvelut</a:t>
            </a:r>
            <a:endParaRPr lang="fi-FI" sz="1500" b="1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pic>
        <p:nvPicPr>
          <p:cNvPr id="2" name="Kuva 1" descr="DigiCampu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732" y="1425186"/>
            <a:ext cx="5217193" cy="275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1230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DigiCampu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075" y="1052434"/>
            <a:ext cx="6185823" cy="3269192"/>
          </a:xfrm>
          <a:prstGeom prst="rect">
            <a:avLst/>
          </a:prstGeom>
        </p:spPr>
      </p:pic>
      <p:sp>
        <p:nvSpPr>
          <p:cNvPr id="8" name="Tekstiruutu 7"/>
          <p:cNvSpPr txBox="1"/>
          <p:nvPr userDrawn="1"/>
        </p:nvSpPr>
        <p:spPr>
          <a:xfrm>
            <a:off x="3094076" y="4321626"/>
            <a:ext cx="62200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500" b="1">
                <a:solidFill>
                  <a:srgbClr val="383EEA"/>
                </a:solidFill>
                <a:latin typeface="Gill Sans MT" panose="020B0502020104020203" pitchFamily="34" charset="0"/>
              </a:rPr>
              <a:t>Korkeakoulujen</a:t>
            </a:r>
            <a:r>
              <a:rPr lang="fi-FI" sz="1500" b="1" baseline="0">
                <a:solidFill>
                  <a:srgbClr val="383EEA"/>
                </a:solidFill>
                <a:latin typeface="Gill Sans MT" panose="020B0502020104020203" pitchFamily="34" charset="0"/>
              </a:rPr>
              <a:t> yhteinen digitaalinen oppimisympäristö, pedagogiikka ja palvelut</a:t>
            </a:r>
            <a:endParaRPr lang="fi-FI" sz="1500" b="1">
              <a:solidFill>
                <a:srgbClr val="383EEA"/>
              </a:solidFill>
              <a:latin typeface="Gill Sans MT" panose="020B0502020104020203" pitchFamily="34" charset="0"/>
            </a:endParaRPr>
          </a:p>
        </p:txBody>
      </p:sp>
      <p:pic>
        <p:nvPicPr>
          <p:cNvPr id="2" name="Kuva 1" descr="Opetus- ja kulttuuriministeriö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768" y="5639952"/>
            <a:ext cx="1438659" cy="93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775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FE51C-D7F9-434A-9495-5CED867996B8}" type="datetimeFigureOut">
              <a:rPr lang="fi-FI" smtClean="0"/>
              <a:t>8.12.2019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CD67-E840-400B-8C48-68EBFE26BBC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7755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FE51C-D7F9-434A-9495-5CED867996B8}" type="datetimeFigureOut">
              <a:rPr lang="fi-FI" smtClean="0"/>
              <a:t>8.12.2019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CD67-E840-400B-8C48-68EBFE26BBC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5562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FE51C-D7F9-434A-9495-5CED867996B8}" type="datetimeFigureOut">
              <a:rPr lang="fi-FI" smtClean="0"/>
              <a:t>8.12.2019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CD67-E840-400B-8C48-68EBFE26BBC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7462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FE51C-D7F9-434A-9495-5CED867996B8}" type="datetimeFigureOut">
              <a:rPr lang="fi-FI" smtClean="0"/>
              <a:t>8.12.2019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CD67-E840-400B-8C48-68EBFE26BBC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6296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FE51C-D7F9-434A-9495-5CED867996B8}" type="datetimeFigureOut">
              <a:rPr lang="fi-FI" smtClean="0"/>
              <a:t>8.12.2019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CD67-E840-400B-8C48-68EBFE26BBC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1662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FE51C-D7F9-434A-9495-5CED867996B8}" type="datetimeFigureOut">
              <a:rPr lang="fi-FI" smtClean="0"/>
              <a:t>8.12.2019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9CD67-E840-400B-8C48-68EBFE26BBC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66237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09600" y="637578"/>
            <a:ext cx="9808432" cy="101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844699"/>
            <a:ext cx="10972800" cy="4557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8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0156605" y="6592626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18F083AE-6A17-432F-8D0A-64661EFCEDA8}" type="datetime1">
              <a:rPr lang="fi-FI" smtClean="0"/>
              <a:pPr/>
              <a:t>8.12.2019</a:t>
            </a:fld>
            <a:endParaRPr lang="fi-FI" dirty="0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7125209" y="6592626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 b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fi-FI" b="1" dirty="0" smtClean="0">
                <a:solidFill>
                  <a:schemeClr val="accent1"/>
                </a:solidFill>
              </a:rPr>
              <a:t>JYU.</a:t>
            </a:r>
            <a:r>
              <a:rPr lang="fi-FI" b="1" dirty="0" smtClean="0"/>
              <a:t>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6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1" name="Suora yhdysviiva 10"/>
          <p:cNvCxnSpPr/>
          <p:nvPr userDrawn="1"/>
        </p:nvCxnSpPr>
        <p:spPr>
          <a:xfrm>
            <a:off x="11338532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uora yhdysviiva 11"/>
          <p:cNvCxnSpPr/>
          <p:nvPr userDrawn="1"/>
        </p:nvCxnSpPr>
        <p:spPr>
          <a:xfrm>
            <a:off x="10070555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Ryhmitä 18"/>
          <p:cNvGrpSpPr/>
          <p:nvPr userDrawn="1"/>
        </p:nvGrpSpPr>
        <p:grpSpPr>
          <a:xfrm>
            <a:off x="10564549" y="0"/>
            <a:ext cx="1017851" cy="1028096"/>
            <a:chOff x="457200" y="-1"/>
            <a:chExt cx="827393" cy="1114295"/>
          </a:xfrm>
        </p:grpSpPr>
        <p:sp>
          <p:nvSpPr>
            <p:cNvPr id="20" name="Suorakulmio 19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800"/>
            </a:p>
          </p:txBody>
        </p:sp>
        <p:pic>
          <p:nvPicPr>
            <p:cNvPr id="21" name="Kuva 20" descr="JYU_tunnus-25.png"/>
            <p:cNvPicPr>
              <a:picLocks noChangeAspect="1"/>
            </p:cNvPicPr>
            <p:nvPr userDrawn="1"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3673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3600" b="1" i="0" kern="1200">
          <a:solidFill>
            <a:schemeClr val="tx2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 typeface="Arial"/>
        <a:buChar char="•"/>
        <a:defRPr sz="3200" kern="1200">
          <a:solidFill>
            <a:schemeClr val="tx2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Tx/>
        <a:buBlip>
          <a:blip r:embed="rId23"/>
        </a:buBlip>
        <a:defRPr sz="2800" kern="1200">
          <a:solidFill>
            <a:schemeClr val="tx2"/>
          </a:solidFill>
          <a:latin typeface="Helvetica"/>
          <a:ea typeface="+mn-ea"/>
          <a:cs typeface="Helvetica"/>
        </a:defRPr>
      </a:lvl2pPr>
      <a:lvl3pPr marL="1144800" indent="-228600" algn="l" defTabSz="457200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SzPct val="80000"/>
        <a:buFontTx/>
        <a:buBlip>
          <a:blip r:embed="rId24"/>
        </a:buBlip>
        <a:defRPr sz="2400" kern="1200">
          <a:solidFill>
            <a:schemeClr val="tx2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 typeface="Arial"/>
        <a:buChar char="–"/>
        <a:defRPr sz="2000" kern="1200">
          <a:solidFill>
            <a:schemeClr val="tx2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 typeface="Arial"/>
        <a:buChar char="»"/>
        <a:defRPr sz="2000" kern="1200">
          <a:solidFill>
            <a:schemeClr val="tx2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A519C-92F2-4A05-8D95-945BEC539DFC}" type="datetimeFigureOut">
              <a:rPr lang="fi-FI" smtClean="0"/>
              <a:t>8.12.2019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7C73A-BFF3-41BE-91BF-477972CD4BC6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Sisällön paikkamerkki 4" descr="DigiCampus">
            <a:extLst>
              <a:ext uri="{FF2B5EF4-FFF2-40B4-BE49-F238E27FC236}">
                <a16:creationId xmlns:a16="http://schemas.microsoft.com/office/drawing/2014/main" id="{8C762348-A630-4B99-BD0C-ACF1F7D6ED51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077" y="5268318"/>
            <a:ext cx="991227" cy="127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008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aavutettavasti.fi/yleiset-ohjeet/otsikot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moz.com/learn/seo/alt-text" TargetMode="External"/><Relationship Id="rId2" Type="http://schemas.openxmlformats.org/officeDocument/2006/relationships/hyperlink" Target="https://blog.hubspot.com/marketing/image-alt-text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aavutettavasti.fi/yleiset-ohjeet/linkit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lia.fi/saavutettavuus/verkkopalvelujen-saavutettavuus/sivuston-paatoimittajan-ohjeet/varit-ja-kontrastit/" TargetMode="External"/><Relationship Id="rId2" Type="http://schemas.openxmlformats.org/officeDocument/2006/relationships/hyperlink" Target="https://webaim.org/resources/contrastchecker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ave.webaim.org/extension/" TargetMode="External"/><Relationship Id="rId7" Type="http://schemas.openxmlformats.org/officeDocument/2006/relationships/hyperlink" Target="https://medium.com/pulsar/which-accessibility-testing-tool-should-you-use-e5990e6ef0a" TargetMode="External"/><Relationship Id="rId2" Type="http://schemas.openxmlformats.org/officeDocument/2006/relationships/hyperlink" Target="https://www.digitala11y.com/accessibility-plug-ins-ie-chrome-firefox-browser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ettundbike.de/" TargetMode="External"/><Relationship Id="rId5" Type="http://schemas.openxmlformats.org/officeDocument/2006/relationships/hyperlink" Target="https://www.deque.com/axe/" TargetMode="External"/><Relationship Id="rId4" Type="http://schemas.openxmlformats.org/officeDocument/2006/relationships/hyperlink" Target="https://support.siteimprove.com/hc/en-gb/articles/115002413812-Siteimprove-Accessibility-Checker-Chrome-Extension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moniviestin.jyu.fi/ohjelmat/sport/vesiliikunta/uinti1/paa-edella-hyppy-veteen" TargetMode="External"/><Relationship Id="rId2" Type="http://schemas.openxmlformats.org/officeDocument/2006/relationships/hyperlink" Target="https://www.youtube.com/watch?v=O7j4_aP8dWA" TargetMode="External"/><Relationship Id="rId1" Type="http://schemas.openxmlformats.org/officeDocument/2006/relationships/slideLayout" Target="../slideLayouts/slideLayout3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obobraille.org/convert-file" TargetMode="External"/><Relationship Id="rId1" Type="http://schemas.openxmlformats.org/officeDocument/2006/relationships/slideLayout" Target="../slideLayouts/slideLayout3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moodle.jyu.fi/pluginfile.php/453639/course/section/61080/testi.jpg" TargetMode="External"/><Relationship Id="rId1" Type="http://schemas.openxmlformats.org/officeDocument/2006/relationships/slideLayout" Target="../slideLayouts/slideLayout3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sok.fi/liitteet/kriteerit" TargetMode="External"/><Relationship Id="rId1" Type="http://schemas.openxmlformats.org/officeDocument/2006/relationships/slideLayout" Target="../slideLayouts/slideLayout3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ebaim.org/techniques/acrobat/" TargetMode="External"/><Relationship Id="rId2" Type="http://schemas.openxmlformats.org/officeDocument/2006/relationships/hyperlink" Target="https://helpx.adobe.com/acrobat/using/creating-accessible-pdfs.html" TargetMode="External"/><Relationship Id="rId1" Type="http://schemas.openxmlformats.org/officeDocument/2006/relationships/slideLayout" Target="../slideLayouts/slideLayout33.xml"/><Relationship Id="rId5" Type="http://schemas.openxmlformats.org/officeDocument/2006/relationships/hyperlink" Target="http://www.iso.org/iso/home/store/catalogue_ics/catalogue_detail_ics.htm?csnumber=64599" TargetMode="External"/><Relationship Id="rId4" Type="http://schemas.openxmlformats.org/officeDocument/2006/relationships/hyperlink" Target="https://www.w3.org/TR/WCAG20-TECHS/pdf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hel.fi/static/liitteet/kanslia/TPR/opas_saavutettavaan_sisaltoon.pdf" TargetMode="External"/><Relationship Id="rId1" Type="http://schemas.openxmlformats.org/officeDocument/2006/relationships/slideLayout" Target="../slideLayouts/slideLayout3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inlex.fi/fi/laki/alkup/2019/20190306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inlex.fi/fi/laki/alkup/2019/20190306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aavutettavuusvaatimukset.fi/lait-ja-standardit/siirtymaajat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3.org/TR/WCAG21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3.org/TR/WCAG21/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b="1" dirty="0">
                <a:solidFill>
                  <a:srgbClr val="383EEA"/>
                </a:solidFill>
              </a:rPr>
              <a:t>Digitaalinen</a:t>
            </a:r>
            <a:r>
              <a:rPr lang="fi-FI" dirty="0" smtClean="0"/>
              <a:t> </a:t>
            </a:r>
            <a:r>
              <a:rPr lang="fi-FI" b="1" dirty="0">
                <a:solidFill>
                  <a:srgbClr val="383EEA"/>
                </a:solidFill>
              </a:rPr>
              <a:t>saavutettavuus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1188" y="4116387"/>
            <a:ext cx="9144000" cy="1845025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fi-FI" sz="3200" dirty="0" smtClean="0"/>
              <a:t>Merja Laamanen (JY)</a:t>
            </a:r>
          </a:p>
          <a:p>
            <a:pPr algn="l"/>
            <a:r>
              <a:rPr lang="fi-FI" sz="3200" dirty="0" smtClean="0"/>
              <a:t>Hannu Puupponen (JY)</a:t>
            </a:r>
          </a:p>
          <a:p>
            <a:pPr algn="l"/>
            <a:r>
              <a:rPr lang="fi-FI" sz="3200" dirty="0" smtClean="0"/>
              <a:t>OHO!-hanke 2019</a:t>
            </a:r>
            <a:br>
              <a:rPr lang="fi-FI" sz="3200" dirty="0" smtClean="0"/>
            </a:br>
            <a:r>
              <a:rPr lang="fi-FI" sz="3200" dirty="0" err="1" smtClean="0"/>
              <a:t>DigiCampus</a:t>
            </a:r>
            <a:r>
              <a:rPr lang="fi-FI" sz="3200" dirty="0" smtClean="0"/>
              <a:t> / Esteettömyys ja saavutettavuus</a:t>
            </a: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273450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750" b="1" dirty="0" smtClean="0">
                <a:solidFill>
                  <a:srgbClr val="383EEA"/>
                </a:solidFill>
              </a:rPr>
              <a:t>Saavutettavuuden perustehtäviä</a:t>
            </a:r>
            <a:endParaRPr lang="fi-FI" sz="3750" b="1" dirty="0">
              <a:solidFill>
                <a:srgbClr val="383EEA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vert="horz" lIns="68580" tIns="34290" rIns="68580" bIns="34290" rtlCol="0" anchor="t"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fi-FI" dirty="0" smtClean="0"/>
              <a:t>Käytä </a:t>
            </a:r>
            <a:r>
              <a:rPr lang="fi-FI" dirty="0"/>
              <a:t>tyylejä </a:t>
            </a:r>
            <a:endParaRPr lang="fi-FI" dirty="0" smtClean="0"/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Kirjoita tiiviisti, käytä luetelmia ja tekstin sisältöä kuvaavia otsikoita 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Laadi kuvalliselle sisällölle tekstivastineet 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 smtClean="0"/>
              <a:t>Varmista </a:t>
            </a:r>
            <a:r>
              <a:rPr lang="fi-FI" dirty="0"/>
              <a:t>linkkien saavutettavuus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Käytä värejä harkiten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 smtClean="0"/>
              <a:t>Varmista, että tiedot ja toiminnat ovat käytettävissä näppäimistöllä </a:t>
            </a:r>
            <a:endParaRPr lang="fi-FI" dirty="0"/>
          </a:p>
          <a:p>
            <a:pPr marL="514350" indent="-514350">
              <a:buFont typeface="+mj-lt"/>
              <a:buAutoNum type="arabicPeriod"/>
            </a:pPr>
            <a:r>
              <a:rPr lang="fi-FI" dirty="0" smtClean="0"/>
              <a:t>Tarkista saavutettavuus.</a:t>
            </a:r>
          </a:p>
          <a:p>
            <a:pPr marL="514350" indent="-514350">
              <a:buFont typeface="+mj-lt"/>
              <a:buAutoNum type="arabicPeriod"/>
            </a:pPr>
            <a:endParaRPr lang="fi-FI" dirty="0"/>
          </a:p>
          <a:p>
            <a:pPr marL="0" indent="0">
              <a:buNone/>
            </a:pPr>
            <a:r>
              <a:rPr lang="fi-FI" dirty="0"/>
              <a:t/>
            </a:r>
            <a:br>
              <a:rPr lang="fi-FI" dirty="0"/>
            </a:b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75154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750" b="1" dirty="0">
                <a:solidFill>
                  <a:srgbClr val="383EEA"/>
                </a:solidFill>
              </a:rPr>
              <a:t>Käytä tyylejä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Käytä otsikkotasoja. Älä tee otsikoita lihavoimalla tai suurentamalla fonttikokoa, vaan käytä julkaisueditorin tai </a:t>
            </a:r>
            <a:r>
              <a:rPr lang="fi-FI" dirty="0" smtClean="0"/>
              <a:t>toimisto-ohjelman </a:t>
            </a:r>
            <a:r>
              <a:rPr lang="fi-FI" dirty="0"/>
              <a:t>otsikkotyylejä tai -muotoiluja.</a:t>
            </a:r>
          </a:p>
          <a:p>
            <a:r>
              <a:rPr lang="fi-FI" dirty="0"/>
              <a:t>Käytä otsikkotasoja loogisesti. Sivulla on yksi pääotsikko. Sen alla voi olla eri tasojen otsikoita.</a:t>
            </a:r>
          </a:p>
          <a:p>
            <a:r>
              <a:rPr lang="fi-FI" dirty="0"/>
              <a:t>Älä hypi otsikkotasojen yli: jos käytät esimerkiksi yläotsikkoa, sen alle tulee seuraavaksi alaotsikko, ei alaotsikon alaotsikko.</a:t>
            </a:r>
          </a:p>
          <a:p>
            <a:r>
              <a:rPr lang="fi-FI" dirty="0"/>
              <a:t>Lähde: </a:t>
            </a:r>
            <a:r>
              <a:rPr lang="fi-FI" dirty="0" err="1">
                <a:hlinkClick r:id="rId2"/>
              </a:rPr>
              <a:t>Celia</a:t>
            </a:r>
            <a:endParaRPr lang="fi-FI" dirty="0"/>
          </a:p>
          <a:p>
            <a:pPr marL="0" indent="0">
              <a:buNone/>
            </a:pP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8184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750" b="1" dirty="0">
                <a:solidFill>
                  <a:srgbClr val="383EEA"/>
                </a:solidFill>
              </a:rPr>
              <a:t>Laadi kuvalliselle sisällölle tekstivastineet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Tekstivastine tarjoaa kuvamuotoisen informaation tekstinä.</a:t>
            </a:r>
          </a:p>
          <a:p>
            <a:r>
              <a:rPr lang="fi-FI" dirty="0" smtClean="0"/>
              <a:t>Tekstivastine varmistaa sisällön saavutettavuuden, kun lukija</a:t>
            </a:r>
          </a:p>
          <a:p>
            <a:pPr lvl="1"/>
            <a:r>
              <a:rPr lang="fi-FI" dirty="0" smtClean="0"/>
              <a:t>Ei näe kuvia</a:t>
            </a:r>
          </a:p>
          <a:p>
            <a:pPr lvl="1"/>
            <a:r>
              <a:rPr lang="fi-FI" dirty="0" smtClean="0"/>
              <a:t>Kuuntelee tekstisisällön</a:t>
            </a:r>
          </a:p>
          <a:p>
            <a:pPr lvl="1"/>
            <a:r>
              <a:rPr lang="fi-FI" dirty="0" smtClean="0"/>
              <a:t>Käyttää hakupalvelua</a:t>
            </a:r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9598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750" b="1" dirty="0">
                <a:solidFill>
                  <a:srgbClr val="383EEA"/>
                </a:solidFill>
              </a:rPr>
              <a:t>Laadi kuvalliselle sisällölle tekstivastineet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4482"/>
            <a:ext cx="10515600" cy="5229217"/>
          </a:xfrm>
        </p:spPr>
        <p:txBody>
          <a:bodyPr>
            <a:normAutofit fontScale="70000" lnSpcReduction="20000"/>
          </a:bodyPr>
          <a:lstStyle/>
          <a:p>
            <a:r>
              <a:rPr lang="fi-FI" sz="3100" dirty="0" smtClean="0"/>
              <a:t>Laadi </a:t>
            </a:r>
            <a:r>
              <a:rPr lang="fi-FI" sz="3100" dirty="0"/>
              <a:t>tekstivastine </a:t>
            </a:r>
            <a:r>
              <a:rPr lang="fi-FI" sz="3100" dirty="0" smtClean="0"/>
              <a:t>eli </a:t>
            </a:r>
            <a:r>
              <a:rPr lang="fi-FI" sz="3100" dirty="0"/>
              <a:t>alt-teksti jokaiselle kuvalle</a:t>
            </a:r>
          </a:p>
          <a:p>
            <a:r>
              <a:rPr lang="fi-FI" sz="3100" dirty="0" smtClean="0"/>
              <a:t>Kuvaile </a:t>
            </a:r>
            <a:r>
              <a:rPr lang="fi-FI" sz="3100" dirty="0"/>
              <a:t>tekstivastineessa kuvan sisältö niin täsmällisesti kuin mahdollista. Ota huomioon sekä kuvan sisältö että asiayhteys. </a:t>
            </a:r>
            <a:endParaRPr lang="fi-FI" sz="3100" dirty="0" smtClean="0"/>
          </a:p>
          <a:p>
            <a:r>
              <a:rPr lang="fi-FI" sz="3100" dirty="0" smtClean="0"/>
              <a:t>Oleellista </a:t>
            </a:r>
            <a:r>
              <a:rPr lang="fi-FI" sz="3100" dirty="0"/>
              <a:t>on kertoa kuvan sisältämä informaatio lukijalle, joka ei näe. Mikäli esityksesi on kansainväliselle yleisölle, on alt-tekstitkin esitettävä eri kielillä. Jos kuva ei oikeasti tarjoa merkityksellistä tietoa, se tulisi käsitellä CSS-, ei HTML koodissa. Tarvittaessa merkitse koristekuva alt=””</a:t>
            </a:r>
          </a:p>
          <a:p>
            <a:r>
              <a:rPr lang="fi-FI" sz="3100" dirty="0" smtClean="0"/>
              <a:t>Pidä </a:t>
            </a:r>
            <a:r>
              <a:rPr lang="fi-FI" sz="3100" dirty="0"/>
              <a:t>teksti tiiviinä, enintään 125 merkkiä. Ruudunlukuohjelmat eivät yleensä lue pidempiä alt-tekstejä. Käytä kokonaisia sanoja ja lauseita. Jos kerrottavaa on enemmän, käytä </a:t>
            </a:r>
            <a:r>
              <a:rPr lang="fi-FI" sz="3100" dirty="0" err="1"/>
              <a:t>longdesc</a:t>
            </a:r>
            <a:r>
              <a:rPr lang="fi-FI" sz="3100" dirty="0"/>
              <a:t>-elementtiä               </a:t>
            </a:r>
          </a:p>
          <a:p>
            <a:r>
              <a:rPr lang="fi-FI" sz="3100" dirty="0" smtClean="0"/>
              <a:t>Älä </a:t>
            </a:r>
            <a:r>
              <a:rPr lang="fi-FI" sz="3100" dirty="0"/>
              <a:t>käytä ilmauksia ”kuva” ”logo” vaan mene itse sisältöön</a:t>
            </a:r>
          </a:p>
          <a:p>
            <a:r>
              <a:rPr lang="fi-FI" sz="3100" dirty="0" smtClean="0"/>
              <a:t>Käytä </a:t>
            </a:r>
            <a:r>
              <a:rPr lang="fi-FI" sz="3100" dirty="0"/>
              <a:t>verkkosisällöissä avainsanoja, mutta kohtuullisesti. Tässä on yksi mahdollisuus lisätä sivun ja sen keskeisen tiedon löydettävyyttä hakupalveluissa, mutta toissijainen.</a:t>
            </a:r>
          </a:p>
          <a:p>
            <a:r>
              <a:rPr lang="fi-FI" sz="3100" dirty="0" smtClean="0"/>
              <a:t>Älä </a:t>
            </a:r>
            <a:r>
              <a:rPr lang="fi-FI" sz="3100" dirty="0"/>
              <a:t>käytä kuvia tekstinä. Jos tekstikuvat ovat tarpeen, esitä tekstin sisältö tekstivastineessa</a:t>
            </a:r>
          </a:p>
          <a:p>
            <a:r>
              <a:rPr lang="fi-FI" sz="3100" dirty="0" smtClean="0"/>
              <a:t>Älä </a:t>
            </a:r>
            <a:r>
              <a:rPr lang="fi-FI" sz="3100" dirty="0"/>
              <a:t>unohda lomakkeiden painike- ym. kuvien tekstivastineiden laatimista</a:t>
            </a:r>
            <a:r>
              <a:rPr lang="fi-FI" sz="3100" dirty="0" smtClean="0"/>
              <a:t>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6562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750" b="1" dirty="0">
                <a:solidFill>
                  <a:srgbClr val="383EEA"/>
                </a:solidFill>
              </a:rPr>
              <a:t>Esimerkkejä tekstivastineista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Tutustu koeteltuun tietoon </a:t>
            </a:r>
            <a:r>
              <a:rPr lang="en-GB" u="sng" dirty="0">
                <a:hlinkClick r:id="rId2"/>
              </a:rPr>
              <a:t>Image Alt Text</a:t>
            </a:r>
            <a:r>
              <a:rPr lang="en-GB" dirty="0"/>
              <a:t>. Braden Becker, </a:t>
            </a:r>
            <a:r>
              <a:rPr lang="en-GB" u="sng" dirty="0">
                <a:hlinkClick r:id="rId3"/>
              </a:rPr>
              <a:t>Alt Text</a:t>
            </a:r>
            <a:r>
              <a:rPr lang="en-GB" dirty="0"/>
              <a:t>. </a:t>
            </a:r>
            <a:r>
              <a:rPr lang="fi-FI" dirty="0"/>
              <a:t>Moz.com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7221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981200" y="73131"/>
            <a:ext cx="7356324" cy="1019912"/>
          </a:xfrm>
        </p:spPr>
        <p:txBody>
          <a:bodyPr>
            <a:normAutofit/>
          </a:bodyPr>
          <a:lstStyle/>
          <a:p>
            <a:r>
              <a:rPr lang="fi-FI" dirty="0"/>
              <a:t>Tehtävä: laadi tekstivastine </a:t>
            </a:r>
            <a:r>
              <a:rPr lang="fi-FI" dirty="0" smtClean="0"/>
              <a:t>1</a:t>
            </a:r>
            <a:endParaRPr lang="fi-FI" dirty="0"/>
          </a:p>
        </p:txBody>
      </p:sp>
      <p:grpSp>
        <p:nvGrpSpPr>
          <p:cNvPr id="6" name="Group 5"/>
          <p:cNvGrpSpPr/>
          <p:nvPr/>
        </p:nvGrpSpPr>
        <p:grpSpPr>
          <a:xfrm>
            <a:off x="1524000" y="898325"/>
            <a:ext cx="8459490" cy="5784795"/>
            <a:chOff x="962347" y="402913"/>
            <a:chExt cx="8568952" cy="6237312"/>
          </a:xfrm>
        </p:grpSpPr>
        <p:pic>
          <p:nvPicPr>
            <p:cNvPr id="7" name="Picture 6" descr="Osallisuus ja osallistuminen painavat vaakakupissa enemmän kuin Yksilölliset jätjestellyt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347" y="402913"/>
              <a:ext cx="8568952" cy="6237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kstiruutu 3"/>
            <p:cNvSpPr txBox="1"/>
            <p:nvPr/>
          </p:nvSpPr>
          <p:spPr>
            <a:xfrm>
              <a:off x="6337738" y="4365104"/>
              <a:ext cx="1885556" cy="8960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>
                <a:defRPr/>
              </a:pPr>
              <a:r>
                <a:rPr lang="fi-FI" sz="2400" dirty="0">
                  <a:solidFill>
                    <a:srgbClr val="C00000"/>
                  </a:solidFill>
                  <a:latin typeface="Palatino Linotype"/>
                </a:rPr>
                <a:t>Yksilölliset järjestelyt</a:t>
              </a:r>
            </a:p>
          </p:txBody>
        </p:sp>
        <p:sp>
          <p:nvSpPr>
            <p:cNvPr id="9" name="Tekstiruutu 4"/>
            <p:cNvSpPr txBox="1"/>
            <p:nvPr/>
          </p:nvSpPr>
          <p:spPr>
            <a:xfrm>
              <a:off x="1033049" y="4849971"/>
              <a:ext cx="2479508" cy="8960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>
                <a:defRPr/>
              </a:pPr>
              <a:r>
                <a:rPr lang="fi-FI" sz="2400" dirty="0">
                  <a:solidFill>
                    <a:srgbClr val="C00000"/>
                  </a:solidFill>
                  <a:latin typeface="Palatino Linotype"/>
                </a:rPr>
                <a:t>Osallisuus ja osallistuminen</a:t>
              </a:r>
            </a:p>
          </p:txBody>
        </p:sp>
      </p:grp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fld id="{9A6C4145-07B9-478B-AFCA-2B6805B11633}" type="datetime3">
              <a:rPr lang="en-US">
                <a:solidFill>
                  <a:prstClr val="white"/>
                </a:solidFill>
              </a:rPr>
              <a:pPr defTabSz="457200">
                <a:defRPr/>
              </a:pPr>
              <a:t>8 December 2019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18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981200" y="73131"/>
            <a:ext cx="7356324" cy="1019912"/>
          </a:xfrm>
        </p:spPr>
        <p:txBody>
          <a:bodyPr>
            <a:normAutofit/>
          </a:bodyPr>
          <a:lstStyle/>
          <a:p>
            <a:r>
              <a:rPr lang="fi-FI" dirty="0"/>
              <a:t>Tehtävä: laadi tekstivastine </a:t>
            </a:r>
            <a:r>
              <a:rPr lang="fi-FI" dirty="0" smtClean="0"/>
              <a:t>2</a:t>
            </a:r>
            <a:endParaRPr lang="fi-FI" dirty="0"/>
          </a:p>
        </p:txBody>
      </p:sp>
      <p:pic>
        <p:nvPicPr>
          <p:cNvPr id="5122" name="Picture 2" descr="Tasajako ei tara-arvon periaatteena toteuta oikeudenmukaisuutta vaan tulee ottaa huomioon osallistujien erilaiset ominaisuude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93044"/>
            <a:ext cx="9144000" cy="576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fld id="{9A6C4145-07B9-478B-AFCA-2B6805B11633}" type="datetime3">
              <a:rPr lang="en-US">
                <a:solidFill>
                  <a:prstClr val="white"/>
                </a:solidFill>
              </a:rPr>
              <a:pPr defTabSz="457200">
                <a:defRPr/>
              </a:pPr>
              <a:t>8 December 2019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21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750" b="1" dirty="0">
                <a:solidFill>
                  <a:srgbClr val="383EEA"/>
                </a:solidFill>
              </a:rPr>
              <a:t>Varmista linkkien saavutettavuus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i-FI" dirty="0"/>
              <a:t>Linkkien saavutettavuus on keskeistä verkkosisällön saavutettavuudelle.</a:t>
            </a:r>
          </a:p>
          <a:p>
            <a:r>
              <a:rPr lang="fi-FI" dirty="0"/>
              <a:t>Pelkkien verkko-osoitteiden laittamista linkkitekstiksi kannattaa yleensä välttää.</a:t>
            </a:r>
          </a:p>
          <a:p>
            <a:r>
              <a:rPr lang="fi-FI" dirty="0"/>
              <a:t>Myös kuva voi toimia linkkinä tai osana linkkiä. Kuvan vaihtoehtoisen tekstin laatimisessa kannattaa tällöin huomioida se, että kuvalla on myös linkin funktio. </a:t>
            </a:r>
          </a:p>
          <a:p>
            <a:pPr lvl="1"/>
            <a:r>
              <a:rPr lang="fi-FI" dirty="0"/>
              <a:t>Linkkitekstien pitää olla kuvaavia ja kertoa riittävästi linkin kohteesta.</a:t>
            </a:r>
          </a:p>
          <a:p>
            <a:pPr lvl="1"/>
            <a:r>
              <a:rPr lang="fi-FI" dirty="0"/>
              <a:t>”Lue lisää” tai ”Klikkaa tästä” on yleensä huono linkkiteksti. Mieluummin ”Lue lisää saavutettavuudesta”.</a:t>
            </a:r>
          </a:p>
          <a:p>
            <a:pPr lvl="1"/>
            <a:r>
              <a:rPr lang="fi-FI" dirty="0"/>
              <a:t>Jos linkki ohjaa esimerkiksi pdf- tai </a:t>
            </a:r>
            <a:r>
              <a:rPr lang="fi-FI" dirty="0" err="1"/>
              <a:t>word</a:t>
            </a:r>
            <a:r>
              <a:rPr lang="fi-FI" dirty="0"/>
              <a:t>-dokumenttiin, tämä kannattaa kertoa linkkitekstissä.</a:t>
            </a:r>
          </a:p>
          <a:p>
            <a:pPr lvl="1"/>
            <a:r>
              <a:rPr lang="fi-FI" dirty="0"/>
              <a:t>Jos linkki ohjaa vieraskieliselle sivulle, se kannattaa kertoa.</a:t>
            </a:r>
          </a:p>
          <a:p>
            <a:r>
              <a:rPr lang="fi-FI" dirty="0"/>
              <a:t>Se, kannattaako linkin avautua samaan vai uuteen välilehteen, riippuu tilanteesta.</a:t>
            </a:r>
          </a:p>
          <a:p>
            <a:r>
              <a:rPr lang="fi-FI" dirty="0"/>
              <a:t>Lähde: </a:t>
            </a:r>
            <a:r>
              <a:rPr lang="fi-FI" dirty="0" err="1">
                <a:hlinkClick r:id="rId2"/>
              </a:rPr>
              <a:t>Celia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2810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750" b="1" dirty="0">
                <a:solidFill>
                  <a:srgbClr val="383EEA"/>
                </a:solidFill>
              </a:rPr>
              <a:t>Käytä värejä harkiten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89489"/>
          </a:xfrm>
        </p:spPr>
        <p:txBody>
          <a:bodyPr>
            <a:normAutofit fontScale="92500" lnSpcReduction="10000"/>
          </a:bodyPr>
          <a:lstStyle/>
          <a:p>
            <a:r>
              <a:rPr lang="fi-FI" dirty="0"/>
              <a:t>Varmista, että sivustolla ei käytetä pelkästään värejä tiedon tai </a:t>
            </a:r>
            <a:r>
              <a:rPr lang="fi-FI" dirty="0" err="1"/>
              <a:t>toiminnallisuuksien</a:t>
            </a:r>
            <a:r>
              <a:rPr lang="fi-FI" dirty="0"/>
              <a:t> </a:t>
            </a:r>
            <a:r>
              <a:rPr lang="fi-FI" dirty="0" smtClean="0"/>
              <a:t>esittämiseen</a:t>
            </a:r>
            <a:endParaRPr lang="fi-FI" dirty="0"/>
          </a:p>
          <a:p>
            <a:r>
              <a:rPr lang="fi-FI" dirty="0"/>
              <a:t>Varmista, että tekstin ja taustan kontrasti on riittävä. Normaalikokoisen tekstin osalta kontrastin pitää olla vähintään 4,5:1 ja ison tekstin osalta vähintään 3:1. Hyödynnä tarkistustyökaluja, esim. </a:t>
            </a:r>
            <a:r>
              <a:rPr lang="fi-FI" dirty="0" err="1">
                <a:hlinkClick r:id="rId2"/>
              </a:rPr>
              <a:t>Webaimin</a:t>
            </a:r>
            <a:r>
              <a:rPr lang="fi-FI" dirty="0">
                <a:hlinkClick r:id="rId2"/>
              </a:rPr>
              <a:t> kontrastityökalua</a:t>
            </a:r>
            <a:r>
              <a:rPr lang="fi-FI" dirty="0"/>
              <a:t>.</a:t>
            </a:r>
          </a:p>
          <a:p>
            <a:r>
              <a:rPr lang="fi-FI" dirty="0"/>
              <a:t>Muista, että myös lomakkeiden ja painikkeiden tekstin ja taustan täytyy noudattaa standardia. Varmista, että kontrastit ovat riittävät kaikissa tilanteissa, esimerkiksi silloinkin, kun jokin linkki on valittu aktiiviseksi.</a:t>
            </a:r>
          </a:p>
          <a:p>
            <a:r>
              <a:rPr lang="fi-FI" dirty="0" smtClean="0"/>
              <a:t>Jos </a:t>
            </a:r>
            <a:r>
              <a:rPr lang="fi-FI" dirty="0"/>
              <a:t>kuvassa on oleellista informaatiota tekstinä (esimerkiksi </a:t>
            </a:r>
            <a:r>
              <a:rPr lang="fi-FI" dirty="0" err="1"/>
              <a:t>infograafeissa</a:t>
            </a:r>
            <a:r>
              <a:rPr lang="fi-FI" dirty="0"/>
              <a:t>), kontrasti tulisi ottaa huomioon. Vaihtoehtoisesti kuvan tekstisisällön voi kertoa esimerkiksi verkkosivun leipätekstissä.</a:t>
            </a:r>
          </a:p>
          <a:p>
            <a:r>
              <a:rPr lang="fi-FI" dirty="0" smtClean="0"/>
              <a:t>Lähde</a:t>
            </a:r>
            <a:r>
              <a:rPr lang="fi-FI" dirty="0"/>
              <a:t>: </a:t>
            </a:r>
            <a:r>
              <a:rPr lang="fi-FI" dirty="0" err="1">
                <a:hlinkClick r:id="rId3"/>
              </a:rPr>
              <a:t>Celia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7060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750" b="1" dirty="0">
                <a:solidFill>
                  <a:srgbClr val="383EEA"/>
                </a:solidFill>
              </a:rPr>
              <a:t>Saavutettavuuden </a:t>
            </a:r>
            <a:r>
              <a:rPr lang="fi-FI" sz="3750" b="1" dirty="0" smtClean="0">
                <a:solidFill>
                  <a:srgbClr val="383EEA"/>
                </a:solidFill>
              </a:rPr>
              <a:t>tarkistaminen</a:t>
            </a:r>
            <a:endParaRPr lang="fi-FI" sz="3750" b="1" dirty="0">
              <a:solidFill>
                <a:srgbClr val="383EE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Toimisto-ohjelmien toiminnoilla (Word-, PowerPoint-asiakirjat)</a:t>
            </a:r>
          </a:p>
          <a:p>
            <a:r>
              <a:rPr lang="fi-FI" dirty="0" smtClean="0"/>
              <a:t>Eri sovelluksilla ja palveluilla (verkkosivut, PDF, värien käyttö)</a:t>
            </a:r>
          </a:p>
          <a:p>
            <a:r>
              <a:rPr lang="fi-FI" dirty="0" smtClean="0"/>
              <a:t>Tarkistuslistoja käyttäen</a:t>
            </a:r>
          </a:p>
          <a:p>
            <a:r>
              <a:rPr lang="fi-FI" dirty="0" smtClean="0"/>
              <a:t>Käyttäjätestauksilla (tehtäviä eri laittein ja sovelluksin toimien).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9672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Työpajan aiheet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 smtClean="0"/>
              <a:t>Saavutettavuuden toteuttaminen on yhteistyötä</a:t>
            </a:r>
          </a:p>
          <a:p>
            <a:r>
              <a:rPr lang="fi-FI" dirty="0" smtClean="0"/>
              <a:t>Saavutettavuuden tarve ja ohjailu</a:t>
            </a:r>
          </a:p>
          <a:p>
            <a:r>
              <a:rPr lang="fi-FI" dirty="0" smtClean="0"/>
              <a:t>”Digilaki” Laki digitaalisten palvelujen tarjoamisesta</a:t>
            </a:r>
          </a:p>
          <a:p>
            <a:r>
              <a:rPr lang="fi-FI" dirty="0" smtClean="0"/>
              <a:t>Saavutettavuusvaatimukset WCAG 2.1</a:t>
            </a:r>
          </a:p>
          <a:p>
            <a:r>
              <a:rPr lang="fi-FI" dirty="0" smtClean="0"/>
              <a:t>Saavutettavuuden perustehtäviä</a:t>
            </a:r>
          </a:p>
          <a:p>
            <a:pPr lvl="1"/>
            <a:r>
              <a:rPr lang="fi-FI" dirty="0"/>
              <a:t>Käytä tyylejä </a:t>
            </a:r>
          </a:p>
          <a:p>
            <a:pPr lvl="1"/>
            <a:r>
              <a:rPr lang="fi-FI" dirty="0"/>
              <a:t>Kirjoita tiiviisti, käytä luetelmia ja tekstin sisältöä kuvaavia otsikoita </a:t>
            </a:r>
          </a:p>
          <a:p>
            <a:pPr lvl="1"/>
            <a:r>
              <a:rPr lang="fi-FI" dirty="0"/>
              <a:t>Laadi kuvalliselle sisällölle tekstivastineet </a:t>
            </a:r>
          </a:p>
          <a:p>
            <a:pPr lvl="1"/>
            <a:r>
              <a:rPr lang="fi-FI" dirty="0"/>
              <a:t>Varmista linkkien saavutettavuus</a:t>
            </a:r>
          </a:p>
          <a:p>
            <a:pPr lvl="1"/>
            <a:r>
              <a:rPr lang="fi-FI" dirty="0"/>
              <a:t>Käytä värejä harkiten</a:t>
            </a:r>
          </a:p>
          <a:p>
            <a:pPr lvl="1"/>
            <a:r>
              <a:rPr lang="fi-FI" dirty="0"/>
              <a:t>Varmista, että tiedot ja toiminnat ovat käytettävissä näppäimistöllä </a:t>
            </a:r>
          </a:p>
          <a:p>
            <a:pPr lvl="1"/>
            <a:r>
              <a:rPr lang="fi-FI" dirty="0"/>
              <a:t>Tarkista saavutettavuus.</a:t>
            </a:r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71513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750" b="1" dirty="0" smtClean="0">
                <a:solidFill>
                  <a:srgbClr val="383EEA"/>
                </a:solidFill>
              </a:rPr>
              <a:t>Toimisto-ohjelmien saavutettavuuden tarkistaminen</a:t>
            </a:r>
            <a:endParaRPr lang="fi-FI" sz="3750" b="1" dirty="0">
              <a:solidFill>
                <a:srgbClr val="383EE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Toimisto-ohjelmien </a:t>
            </a:r>
            <a:r>
              <a:rPr lang="fi-FI" dirty="0"/>
              <a:t>(Word, PowerPoint, Excel) sisällä oleva tarkistustyökalu tarkistaa tiedoston saavutettavuuden.</a:t>
            </a:r>
          </a:p>
          <a:p>
            <a:r>
              <a:rPr lang="fi-FI" dirty="0" smtClean="0"/>
              <a:t>Ilmoittaa </a:t>
            </a:r>
            <a:r>
              <a:rPr lang="fi-FI" dirty="0"/>
              <a:t>virheet ja varoitukset sekä ohjeet saavutettavuuden parantamiseen.</a:t>
            </a:r>
          </a:p>
          <a:p>
            <a:r>
              <a:rPr lang="fi-FI" dirty="0" err="1" smtClean="0"/>
              <a:t>File</a:t>
            </a:r>
            <a:r>
              <a:rPr lang="fi-FI" dirty="0" smtClean="0"/>
              <a:t> </a:t>
            </a:r>
            <a:r>
              <a:rPr lang="fi-FI" dirty="0"/>
              <a:t>&gt; </a:t>
            </a:r>
            <a:r>
              <a:rPr lang="fi-FI" dirty="0" err="1"/>
              <a:t>Check</a:t>
            </a:r>
            <a:r>
              <a:rPr lang="fi-FI" dirty="0"/>
              <a:t> for </a:t>
            </a:r>
            <a:r>
              <a:rPr lang="fi-FI" dirty="0" err="1"/>
              <a:t>issues</a:t>
            </a:r>
            <a:r>
              <a:rPr lang="fi-FI" dirty="0"/>
              <a:t> &gt; </a:t>
            </a:r>
            <a:r>
              <a:rPr lang="fi-FI" dirty="0" err="1"/>
              <a:t>Check</a:t>
            </a:r>
            <a:r>
              <a:rPr lang="fi-FI" dirty="0"/>
              <a:t> </a:t>
            </a:r>
            <a:r>
              <a:rPr lang="fi-FI" dirty="0" err="1"/>
              <a:t>accessibility</a:t>
            </a:r>
            <a:r>
              <a:rPr lang="fi-FI" dirty="0"/>
              <a:t> (suomeksi: helppokäyttöisyyden tarkistus)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4764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750" b="1" dirty="0">
                <a:solidFill>
                  <a:srgbClr val="383EEA"/>
                </a:solidFill>
              </a:rPr>
              <a:t>Verkkosivun saavutettavuuden testaaminen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 smtClean="0"/>
              <a:t>Verkkosivun saavutettavuuden testaamiseksi on saatavilla useita selaimessa toimivia maksuttomia lisäkkeitä (ks. </a:t>
            </a:r>
            <a:r>
              <a:rPr lang="en-GB" dirty="0">
                <a:hlinkClick r:id="rId2"/>
              </a:rPr>
              <a:t>41 Browser Extensions to Perform Accessibility Testing </a:t>
            </a:r>
            <a:r>
              <a:rPr lang="en-GB" dirty="0" smtClean="0">
                <a:hlinkClick r:id="rId2"/>
              </a:rPr>
              <a:t>Effectively</a:t>
            </a:r>
            <a:r>
              <a:rPr lang="en-GB" dirty="0" smtClean="0"/>
              <a:t>)</a:t>
            </a:r>
            <a:endParaRPr lang="fi-FI" dirty="0" smtClean="0"/>
          </a:p>
          <a:p>
            <a:r>
              <a:rPr lang="fi-FI" dirty="0" smtClean="0"/>
              <a:t>WCAG 2.1 vaatimusten toteutumista tarkistavat </a:t>
            </a:r>
            <a:r>
              <a:rPr lang="fi-FI" dirty="0"/>
              <a:t>esimerkiksi </a:t>
            </a:r>
            <a:r>
              <a:rPr lang="fi-FI" dirty="0" err="1">
                <a:hlinkClick r:id="rId3"/>
              </a:rPr>
              <a:t>Wave</a:t>
            </a:r>
            <a:r>
              <a:rPr lang="fi-FI" dirty="0"/>
              <a:t>, </a:t>
            </a:r>
            <a:r>
              <a:rPr lang="fi-FI" dirty="0" err="1">
                <a:hlinkClick r:id="rId4"/>
              </a:rPr>
              <a:t>Siteimprove</a:t>
            </a:r>
            <a:r>
              <a:rPr lang="fi-FI" dirty="0"/>
              <a:t>, </a:t>
            </a:r>
            <a:r>
              <a:rPr lang="fi-FI" dirty="0" err="1" smtClean="0">
                <a:hlinkClick r:id="rId5"/>
              </a:rPr>
              <a:t>axe</a:t>
            </a:r>
            <a:r>
              <a:rPr lang="fi-FI" dirty="0" smtClean="0"/>
              <a:t> (</a:t>
            </a:r>
            <a:r>
              <a:rPr lang="fi-FI" dirty="0" smtClean="0">
                <a:hlinkClick r:id="rId6"/>
              </a:rPr>
              <a:t>Esimerkkisivu</a:t>
            </a:r>
            <a:r>
              <a:rPr lang="fi-FI" dirty="0" smtClean="0"/>
              <a:t>)</a:t>
            </a:r>
            <a:endParaRPr lang="fi-FI" dirty="0"/>
          </a:p>
          <a:p>
            <a:r>
              <a:rPr lang="fi-FI" dirty="0" smtClean="0"/>
              <a:t>Näiden tarkistimien etuna on, että tuloksia ja korjausohjeita saadaan nopeasti – myös sivuista, joita ei ole julkaistu verkossa</a:t>
            </a:r>
          </a:p>
          <a:p>
            <a:r>
              <a:rPr lang="fi-FI" dirty="0" smtClean="0"/>
              <a:t>Automaattiset tarkistimet tunnistavat ongelmista vain noin 30-40 % ja tulokset poikkeavat toisistaan tarkistinkohtaisesti (ks. </a:t>
            </a:r>
            <a:r>
              <a:rPr lang="en-GB" dirty="0">
                <a:hlinkClick r:id="rId7"/>
              </a:rPr>
              <a:t>Which accessibility testing tool should you use</a:t>
            </a:r>
            <a:r>
              <a:rPr lang="en-GB" dirty="0" smtClean="0">
                <a:hlinkClick r:id="rId7"/>
              </a:rPr>
              <a:t>?</a:t>
            </a:r>
            <a:r>
              <a:rPr lang="fi-FI" dirty="0" smtClean="0"/>
              <a:t>)</a:t>
            </a:r>
          </a:p>
          <a:p>
            <a:r>
              <a:rPr lang="fi-FI" dirty="0" smtClean="0"/>
              <a:t>Saavutettavuuden varmistamiseksi tarvitaan eri välineiden ja menetelmien hyödyntämistä.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7375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Tehtävä: verkkosivun saavutettavuuden testaaminen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 err="1" smtClean="0"/>
              <a:t>Wave</a:t>
            </a:r>
            <a:r>
              <a:rPr lang="fi-FI" dirty="0" smtClean="0"/>
              <a:t> ja </a:t>
            </a:r>
            <a:r>
              <a:rPr lang="fi-FI" dirty="0" err="1" smtClean="0"/>
              <a:t>Siteimprove</a:t>
            </a:r>
            <a:endParaRPr lang="fi-FI" dirty="0" smtClean="0"/>
          </a:p>
          <a:p>
            <a:r>
              <a:rPr lang="fi-FI" dirty="0" smtClean="0"/>
              <a:t>Testaa esok.fi -sivu</a:t>
            </a:r>
          </a:p>
          <a:p>
            <a:pPr lvl="1"/>
            <a:r>
              <a:rPr lang="fi-FI" dirty="0" smtClean="0"/>
              <a:t>Montako virhettä sivulta löytyi </a:t>
            </a:r>
            <a:r>
              <a:rPr lang="fi-FI" dirty="0" err="1" smtClean="0"/>
              <a:t>Wavessa</a:t>
            </a:r>
            <a:r>
              <a:rPr lang="fi-FI" dirty="0" smtClean="0"/>
              <a:t>, </a:t>
            </a:r>
            <a:r>
              <a:rPr lang="fi-FI" dirty="0" err="1" smtClean="0"/>
              <a:t>Siteimprovessa</a:t>
            </a:r>
            <a:r>
              <a:rPr lang="fi-FI" dirty="0" smtClean="0"/>
              <a:t>?</a:t>
            </a:r>
          </a:p>
          <a:p>
            <a:pPr lvl="1"/>
            <a:r>
              <a:rPr lang="fi-FI" dirty="0" smtClean="0"/>
              <a:t>Montako varoitusta sivun sisältö sai </a:t>
            </a:r>
            <a:r>
              <a:rPr lang="fi-FI" dirty="0" err="1"/>
              <a:t>Wavessa</a:t>
            </a:r>
            <a:r>
              <a:rPr lang="fi-FI" dirty="0"/>
              <a:t>, </a:t>
            </a:r>
            <a:r>
              <a:rPr lang="fi-FI" dirty="0" err="1"/>
              <a:t>Siteimprovessa</a:t>
            </a:r>
            <a:r>
              <a:rPr lang="fi-FI" dirty="0" smtClean="0"/>
              <a:t>?</a:t>
            </a:r>
          </a:p>
          <a:p>
            <a:pPr lvl="1"/>
            <a:r>
              <a:rPr lang="fi-FI" dirty="0" smtClean="0"/>
              <a:t>Mitä päättelet tarkistusohjelmien tuloksista?</a:t>
            </a:r>
          </a:p>
          <a:p>
            <a:r>
              <a:rPr lang="fi-FI" dirty="0"/>
              <a:t>Testaa </a:t>
            </a:r>
            <a:r>
              <a:rPr lang="fi-FI" dirty="0" smtClean="0"/>
              <a:t>celia.fi -sivu; Funka.com -sivu</a:t>
            </a:r>
          </a:p>
          <a:p>
            <a:pPr lvl="1"/>
            <a:r>
              <a:rPr lang="fi-FI" dirty="0"/>
              <a:t>Montako </a:t>
            </a:r>
            <a:r>
              <a:rPr lang="fi-FI" dirty="0" smtClean="0"/>
              <a:t>virhettä </a:t>
            </a:r>
            <a:r>
              <a:rPr lang="fi-FI" dirty="0"/>
              <a:t>sivulta löytyi </a:t>
            </a:r>
            <a:r>
              <a:rPr lang="fi-FI" dirty="0" err="1"/>
              <a:t>Wavessa</a:t>
            </a:r>
            <a:r>
              <a:rPr lang="fi-FI" dirty="0"/>
              <a:t>, </a:t>
            </a:r>
            <a:r>
              <a:rPr lang="fi-FI" dirty="0" err="1"/>
              <a:t>Siteimprovessa</a:t>
            </a:r>
            <a:r>
              <a:rPr lang="fi-FI" dirty="0"/>
              <a:t>?</a:t>
            </a:r>
          </a:p>
          <a:p>
            <a:pPr lvl="1"/>
            <a:r>
              <a:rPr lang="fi-FI" dirty="0"/>
              <a:t>Montako varoitusta sivun sisältö sai </a:t>
            </a:r>
            <a:r>
              <a:rPr lang="fi-FI" dirty="0" err="1"/>
              <a:t>Wavessa</a:t>
            </a:r>
            <a:r>
              <a:rPr lang="fi-FI" dirty="0"/>
              <a:t>, </a:t>
            </a:r>
            <a:r>
              <a:rPr lang="fi-FI" dirty="0" err="1"/>
              <a:t>Siteimprovessa</a:t>
            </a:r>
            <a:r>
              <a:rPr lang="fi-FI" dirty="0"/>
              <a:t>?</a:t>
            </a:r>
          </a:p>
          <a:p>
            <a:pPr lvl="1"/>
            <a:r>
              <a:rPr lang="fi-FI" dirty="0"/>
              <a:t>Mitä päättelet tarkistusohjelmien tuloksista?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4275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Tehtävä: saavutettava PowerPoint-esitys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Tallentakaa harjoitusesitys tietokoneelle. </a:t>
            </a:r>
          </a:p>
          <a:p>
            <a:r>
              <a:rPr lang="fi-FI" dirty="0"/>
              <a:t>Tarkistakaa esityksen helppokäyttöisyys.</a:t>
            </a:r>
          </a:p>
          <a:p>
            <a:r>
              <a:rPr lang="fi-FI" dirty="0"/>
              <a:t>Korjatkaa löydetyt virheet.</a:t>
            </a:r>
          </a:p>
          <a:p>
            <a:r>
              <a:rPr lang="fi-FI" dirty="0"/>
              <a:t>Kirjoittakaa  viimeiselle dialle ryhmänne vastaus dian kysymyksiin.</a:t>
            </a:r>
          </a:p>
          <a:p>
            <a:r>
              <a:rPr lang="fi-FI" dirty="0"/>
              <a:t>Ladatkaa muokkaamanne tiedosto tehtävänpalautukseen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3282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750" b="1" dirty="0">
                <a:solidFill>
                  <a:srgbClr val="383EEA"/>
                </a:solidFill>
              </a:rPr>
              <a:t>Saavutettavat videot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Saavutettavaan </a:t>
            </a:r>
            <a:r>
              <a:rPr lang="fi-FI" dirty="0"/>
              <a:t>videoon kuuluvat</a:t>
            </a:r>
          </a:p>
          <a:p>
            <a:pPr lvl="1"/>
            <a:r>
              <a:rPr lang="fi-FI" dirty="0"/>
              <a:t>Tekstitys (</a:t>
            </a:r>
            <a:r>
              <a:rPr lang="fi-FI" dirty="0" err="1"/>
              <a:t>captions</a:t>
            </a:r>
            <a:r>
              <a:rPr lang="fi-FI" dirty="0"/>
              <a:t>) (A-taso)</a:t>
            </a:r>
          </a:p>
          <a:p>
            <a:pPr lvl="1"/>
            <a:r>
              <a:rPr lang="fi-FI" dirty="0"/>
              <a:t>Sisällön tekstikuvaus (</a:t>
            </a:r>
            <a:r>
              <a:rPr lang="fi-FI" dirty="0" err="1"/>
              <a:t>transcript</a:t>
            </a:r>
            <a:r>
              <a:rPr lang="fi-FI" dirty="0"/>
              <a:t>) tai kuvailutulkkaus (Audio </a:t>
            </a:r>
            <a:r>
              <a:rPr lang="fi-FI" dirty="0" err="1"/>
              <a:t>Description</a:t>
            </a:r>
            <a:r>
              <a:rPr lang="fi-FI" dirty="0"/>
              <a:t>) (A-taso)</a:t>
            </a:r>
          </a:p>
          <a:p>
            <a:pPr lvl="1"/>
            <a:r>
              <a:rPr lang="fi-FI" dirty="0"/>
              <a:t>Tosiaikainen tekstitys (esim. Skype-palaveri) (AA-taso)</a:t>
            </a:r>
          </a:p>
          <a:p>
            <a:pPr lvl="1"/>
            <a:r>
              <a:rPr lang="fi-FI" dirty="0"/>
              <a:t>Kuvailutulkkaus (AA-taso)</a:t>
            </a:r>
          </a:p>
          <a:p>
            <a:pPr lvl="2"/>
            <a:r>
              <a:rPr lang="fi-FI" dirty="0"/>
              <a:t>Viittomakielinen tulkkaus (AAA-taso)</a:t>
            </a:r>
          </a:p>
          <a:p>
            <a:pPr lvl="2"/>
            <a:r>
              <a:rPr lang="fi-FI" dirty="0"/>
              <a:t>Laajennettu kuvailutulkkaus (AAA-taso)</a:t>
            </a:r>
          </a:p>
          <a:p>
            <a:pPr lvl="1"/>
            <a:r>
              <a:rPr lang="fi-FI" dirty="0"/>
              <a:t>Saavutettava soitin, joka tukee videon kaikkia ominaisuuksia</a:t>
            </a:r>
            <a:r>
              <a:rPr lang="fi-FI" dirty="0" smtClean="0"/>
              <a:t>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9206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Tehtävä: kuvailutulkkauksen laatiminen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Kuvailutulkkaus kertoo sanallisesti esityksen visuaalisen sisällön, joka ei muuten välittyisi</a:t>
            </a:r>
          </a:p>
          <a:p>
            <a:r>
              <a:rPr lang="fi-FI" dirty="0" smtClean="0"/>
              <a:t>Tutustu esimerkkiin </a:t>
            </a:r>
            <a:r>
              <a:rPr lang="fi-FI" dirty="0"/>
              <a:t>kuvailutulkkauksesta: </a:t>
            </a:r>
            <a:r>
              <a:rPr lang="fi-FI" dirty="0" err="1">
                <a:hlinkClick r:id="rId2"/>
              </a:rPr>
              <a:t>Frozen</a:t>
            </a:r>
            <a:r>
              <a:rPr lang="fi-FI" dirty="0">
                <a:hlinkClick r:id="rId2"/>
              </a:rPr>
              <a:t> - </a:t>
            </a:r>
            <a:r>
              <a:rPr lang="fi-FI" dirty="0" err="1">
                <a:hlinkClick r:id="rId2"/>
              </a:rPr>
              <a:t>Trailer</a:t>
            </a:r>
            <a:r>
              <a:rPr lang="fi-FI" dirty="0">
                <a:hlinkClick r:id="rId2"/>
              </a:rPr>
              <a:t> </a:t>
            </a:r>
            <a:r>
              <a:rPr lang="fi-FI" dirty="0" err="1">
                <a:hlinkClick r:id="rId2"/>
              </a:rPr>
              <a:t>with</a:t>
            </a:r>
            <a:r>
              <a:rPr lang="fi-FI" dirty="0">
                <a:hlinkClick r:id="rId2"/>
              </a:rPr>
              <a:t> Audio </a:t>
            </a:r>
            <a:r>
              <a:rPr lang="fi-FI" dirty="0" err="1" smtClean="0">
                <a:hlinkClick r:id="rId2"/>
              </a:rPr>
              <a:t>Description</a:t>
            </a:r>
            <a:endParaRPr lang="fi-FI" dirty="0" smtClean="0"/>
          </a:p>
          <a:p>
            <a:r>
              <a:rPr lang="fi-FI" dirty="0"/>
              <a:t>Laadi </a:t>
            </a:r>
            <a:r>
              <a:rPr lang="fi-FI" dirty="0">
                <a:hlinkClick r:id="rId3"/>
              </a:rPr>
              <a:t>opetusvideoon</a:t>
            </a:r>
            <a:r>
              <a:rPr lang="fi-FI" dirty="0"/>
              <a:t> kuvailutulkkaus</a:t>
            </a:r>
            <a:r>
              <a:rPr lang="fi-FI" dirty="0" smtClean="0"/>
              <a:t>. Voit esittää sen tekstinä tai sanallisesti.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8084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750" b="1" dirty="0">
                <a:solidFill>
                  <a:srgbClr val="383EEA"/>
                </a:solidFill>
              </a:rPr>
              <a:t>Tekstin tunnistettavuus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/>
              <a:t>Tekstin tunnistettavuus tarkoittaa, että siihen pääsee käsiksi esimerkiksi </a:t>
            </a:r>
            <a:endParaRPr lang="fi-FI" dirty="0" smtClean="0"/>
          </a:p>
          <a:p>
            <a:pPr lvl="1"/>
            <a:r>
              <a:rPr lang="fi-FI" dirty="0" smtClean="0"/>
              <a:t>hakuominaisuuksilla</a:t>
            </a:r>
            <a:endParaRPr lang="fi-FI" dirty="0"/>
          </a:p>
          <a:p>
            <a:pPr lvl="1"/>
            <a:r>
              <a:rPr lang="fi-FI" dirty="0"/>
              <a:t>erilaisilla apuvälineillä </a:t>
            </a:r>
          </a:p>
          <a:p>
            <a:pPr lvl="1"/>
            <a:r>
              <a:rPr lang="fi-FI" dirty="0"/>
              <a:t>hiirellä maalaamalla.</a:t>
            </a:r>
          </a:p>
          <a:p>
            <a:r>
              <a:rPr lang="fi-FI" dirty="0" smtClean="0"/>
              <a:t>Jos </a:t>
            </a:r>
            <a:r>
              <a:rPr lang="fi-FI" dirty="0"/>
              <a:t>teksti on kuvamuotoinen, se voidaan muuttaa saavutettavaksi tekstintunnistusohjelmalla. Joskus tekstin kopiointi on estetty esimerkiksi PDF-tiedoston asetuksissa, mutta silloinkin on yleensä mahdollista sallia pääsy tekstiin apuvälineillä.</a:t>
            </a:r>
          </a:p>
          <a:p>
            <a:r>
              <a:rPr lang="fi-FI" dirty="0"/>
              <a:t>Tekstin tunnistaminen kannattaa varmistaa jo skannattaessa. Kuvatiedon saa tekstiksi esimerkiksi Adobe Acrobat -ohjelmalla. Verkosta löytyy eri päätelaitteille (Optical </a:t>
            </a:r>
            <a:r>
              <a:rPr lang="fi-FI" dirty="0" err="1"/>
              <a:t>chracter</a:t>
            </a:r>
            <a:r>
              <a:rPr lang="fi-FI" dirty="0"/>
              <a:t> </a:t>
            </a:r>
            <a:r>
              <a:rPr lang="fi-FI" dirty="0" err="1"/>
              <a:t>recognition</a:t>
            </a:r>
            <a:r>
              <a:rPr lang="fi-FI" dirty="0"/>
              <a:t> OCR-) sovelluksia ja palveluja. Saavutettavuuteen perehtynyt, maksuton ja yleensä nopea palvelu on </a:t>
            </a:r>
            <a:r>
              <a:rPr lang="fi-FI" dirty="0" err="1">
                <a:hlinkClick r:id="rId2"/>
              </a:rPr>
              <a:t>RoboBraille</a:t>
            </a:r>
            <a:r>
              <a:rPr lang="fi-FI" dirty="0"/>
              <a:t>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2609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Tehtävä: muunna kuvamuotoinen teksti tunnistettavaksi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Tenttiin on tulossa opiskelija, joka kuuntelee tekstimuotoiset tehtävät tietokoneen apuvälineohjelmalla. Hänen opintojensa etenemiseksi on tärkeää, että tentti ei lykkäänny, ja nyt tentaattori on tietokatkoksen vuoksi toimittanut tehtävään </a:t>
            </a:r>
            <a:r>
              <a:rPr lang="fi-FI" dirty="0">
                <a:hlinkClick r:id="rId2"/>
              </a:rPr>
              <a:t>liittyvän tekstin kuvatiedostona</a:t>
            </a:r>
            <a:r>
              <a:rPr lang="fi-FI" dirty="0"/>
              <a:t>. Keskustelet asiasta opiskelijan kanssa ja hän toivoo, että muokkaat tekstin, että hän pääsee edes yrittämään tenttimistä.</a:t>
            </a:r>
            <a:br>
              <a:rPr lang="fi-FI" dirty="0"/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8163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Tehtävä: rehtorin kirje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i-FI" dirty="0"/>
              <a:t>Olet saanut kuulla, että Ministeriön tutkija liikkuu kartoittamassa korkeakoulujen toimintaa. Yksi kiinnostuksen kohde on saavutettavuus. Sinun tehtäväsi on laatia esitys, jossa kerrot </a:t>
            </a:r>
          </a:p>
          <a:p>
            <a:pPr lvl="1"/>
            <a:r>
              <a:rPr lang="fi-FI" dirty="0"/>
              <a:t>mitä saavutettavuus on,</a:t>
            </a:r>
          </a:p>
          <a:p>
            <a:pPr lvl="1"/>
            <a:r>
              <a:rPr lang="fi-FI" dirty="0"/>
              <a:t>miksi se on tärkeää ja</a:t>
            </a:r>
          </a:p>
          <a:p>
            <a:r>
              <a:rPr lang="fi-FI" dirty="0"/>
              <a:t>mihin toimiin korkeakoulussa tulisi ryhtyä.</a:t>
            </a:r>
          </a:p>
          <a:p>
            <a:r>
              <a:rPr lang="fi-FI" dirty="0"/>
              <a:t>Valitse jokin seuraavista: saavutettava kirjasto, digitaalinen saavutettavuus, koko korkeakoulun saavutettavuus, fyysinen saavutettavuus, viestinnän saavutettavuus tai oma näkökulma</a:t>
            </a:r>
            <a:r>
              <a:rPr lang="fi-FI" dirty="0" smtClean="0"/>
              <a:t>. Voit halutessasi hyödyntää OHO!-hankkeen </a:t>
            </a:r>
            <a:r>
              <a:rPr lang="fi-FI" dirty="0" err="1" smtClean="0">
                <a:hlinkClick r:id="rId2"/>
              </a:rPr>
              <a:t>saavutettavuuskriteeteitä</a:t>
            </a:r>
            <a:r>
              <a:rPr lang="fi-FI" dirty="0" smtClean="0"/>
              <a:t>.</a:t>
            </a:r>
            <a:endParaRPr lang="fi-FI" dirty="0"/>
          </a:p>
          <a:p>
            <a:r>
              <a:rPr lang="fi-FI" dirty="0"/>
              <a:t>Voit laatia esityksen valintasi mukaan saavutettavana </a:t>
            </a:r>
          </a:p>
          <a:p>
            <a:pPr lvl="1"/>
            <a:r>
              <a:rPr lang="fi-FI" dirty="0"/>
              <a:t>videona</a:t>
            </a:r>
          </a:p>
          <a:p>
            <a:pPr lvl="1"/>
            <a:r>
              <a:rPr lang="fi-FI" dirty="0"/>
              <a:t>verkkosivuna</a:t>
            </a:r>
          </a:p>
          <a:p>
            <a:pPr lvl="1"/>
            <a:r>
              <a:rPr lang="fi-FI" dirty="0"/>
              <a:t>PowerPoint-esityksenä</a:t>
            </a:r>
          </a:p>
          <a:p>
            <a:pPr lvl="1"/>
            <a:r>
              <a:rPr lang="fi-FI" dirty="0"/>
              <a:t>Word-dokumenttina</a:t>
            </a:r>
          </a:p>
          <a:p>
            <a:r>
              <a:rPr lang="fi-FI" dirty="0"/>
              <a:t>Esitykset käsitellään yhteisesti tilaisuuden lopuksi.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7481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Tehtävät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Tekstivastineet</a:t>
            </a:r>
          </a:p>
          <a:p>
            <a:r>
              <a:rPr lang="fi-FI" dirty="0" err="1" smtClean="0"/>
              <a:t>PPT:n</a:t>
            </a:r>
            <a:r>
              <a:rPr lang="fi-FI" dirty="0" smtClean="0"/>
              <a:t> saavutettavuus</a:t>
            </a:r>
          </a:p>
          <a:p>
            <a:r>
              <a:rPr lang="fi-FI" dirty="0" smtClean="0"/>
              <a:t>Sivun testaaminen</a:t>
            </a:r>
          </a:p>
          <a:p>
            <a:r>
              <a:rPr lang="fi-FI" dirty="0" smtClean="0"/>
              <a:t>Kuvailutulkkaus</a:t>
            </a:r>
          </a:p>
          <a:p>
            <a:r>
              <a:rPr lang="fi-FI" dirty="0" smtClean="0"/>
              <a:t>Tekstin tunnistaminen</a:t>
            </a:r>
          </a:p>
          <a:p>
            <a:r>
              <a:rPr lang="fi-FI" dirty="0" smtClean="0"/>
              <a:t>Rehtorin kirje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5135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idx="4294967295"/>
          </p:nvPr>
        </p:nvSpPr>
        <p:spPr>
          <a:xfrm>
            <a:off x="2018064" y="154739"/>
            <a:ext cx="8206591" cy="158115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fi-FI" b="1" dirty="0">
                <a:solidFill>
                  <a:srgbClr val="383EEA"/>
                </a:solidFill>
              </a:rPr>
              <a:t>Saavutettavuuden toteuttaminen on yhteistyötä</a:t>
            </a:r>
          </a:p>
        </p:txBody>
      </p:sp>
      <p:sp>
        <p:nvSpPr>
          <p:cNvPr id="14" name="Tekstiruutu 10"/>
          <p:cNvSpPr txBox="1"/>
          <p:nvPr/>
        </p:nvSpPr>
        <p:spPr>
          <a:xfrm>
            <a:off x="1665421" y="2347217"/>
            <a:ext cx="3089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Gill Sans MT" panose="020B0502020104020203" pitchFamily="34" charset="0"/>
              </a:rPr>
              <a:t>Lait</a:t>
            </a:r>
            <a:r>
              <a:rPr lang="en-US" sz="2400" b="1" dirty="0">
                <a:latin typeface="Gill Sans MT" panose="020B0502020104020203" pitchFamily="34" charset="0"/>
              </a:rPr>
              <a:t> ja </a:t>
            </a:r>
            <a:r>
              <a:rPr lang="en-US" sz="2400" b="1" dirty="0" err="1">
                <a:latin typeface="Gill Sans MT" panose="020B0502020104020203" pitchFamily="34" charset="0"/>
              </a:rPr>
              <a:t>normit</a:t>
            </a:r>
            <a:endParaRPr lang="en-US" sz="2400" b="1" dirty="0">
              <a:latin typeface="Gill Sans MT" panose="020B0502020104020203" pitchFamily="34" charset="0"/>
            </a:endParaRPr>
          </a:p>
        </p:txBody>
      </p:sp>
      <p:sp>
        <p:nvSpPr>
          <p:cNvPr id="10" name="Tekstiruutu 10"/>
          <p:cNvSpPr txBox="1"/>
          <p:nvPr/>
        </p:nvSpPr>
        <p:spPr>
          <a:xfrm>
            <a:off x="1665421" y="3555717"/>
            <a:ext cx="30891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Gill Sans MT" panose="020B0502020104020203" pitchFamily="34" charset="0"/>
              </a:rPr>
              <a:t>Johtaminen</a:t>
            </a:r>
            <a:r>
              <a:rPr lang="en-US" sz="2400" b="1" dirty="0">
                <a:latin typeface="Gill Sans MT" panose="020B0502020104020203" pitchFamily="34" charset="0"/>
              </a:rPr>
              <a:t> ja </a:t>
            </a:r>
            <a:r>
              <a:rPr lang="en-US" sz="2400" b="1" dirty="0" err="1">
                <a:latin typeface="Gill Sans MT" panose="020B0502020104020203" pitchFamily="34" charset="0"/>
              </a:rPr>
              <a:t>resurssit</a:t>
            </a:r>
            <a:endParaRPr lang="en-US" sz="2400" b="1" dirty="0">
              <a:latin typeface="Gill Sans MT" panose="020B0502020104020203" pitchFamily="34" charset="0"/>
            </a:endParaRPr>
          </a:p>
        </p:txBody>
      </p:sp>
      <p:sp>
        <p:nvSpPr>
          <p:cNvPr id="7" name="Tekstiruutu 10"/>
          <p:cNvSpPr txBox="1"/>
          <p:nvPr/>
        </p:nvSpPr>
        <p:spPr>
          <a:xfrm>
            <a:off x="1665421" y="4967528"/>
            <a:ext cx="192671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Gill Sans MT" panose="020B0502020104020203" pitchFamily="34" charset="0"/>
              </a:rPr>
              <a:t>Digitaalinen</a:t>
            </a:r>
            <a:r>
              <a:rPr lang="en-US" sz="2400" b="1" dirty="0">
                <a:latin typeface="Gill Sans MT" panose="020B0502020104020203" pitchFamily="34" charset="0"/>
              </a:rPr>
              <a:t> </a:t>
            </a:r>
            <a:r>
              <a:rPr lang="en-US" sz="2400" b="1" dirty="0" err="1" smtClean="0">
                <a:latin typeface="Gill Sans MT" panose="020B0502020104020203" pitchFamily="34" charset="0"/>
              </a:rPr>
              <a:t>ympäristö</a:t>
            </a:r>
            <a:endParaRPr lang="en-US" sz="2400" b="1" dirty="0">
              <a:latin typeface="Gill Sans MT" panose="020B0502020104020203" pitchFamily="34" charset="0"/>
            </a:endParaRPr>
          </a:p>
        </p:txBody>
      </p:sp>
      <p:graphicFrame>
        <p:nvGraphicFramePr>
          <p:cNvPr id="8" name="Kaaviokuva 7" descr="Teknisesti virheetön, selkeä ja hahmotettava käyttöliittymä, ymmärrettävä sisältö."/>
          <p:cNvGraphicFramePr/>
          <p:nvPr>
            <p:extLst/>
          </p:nvPr>
        </p:nvGraphicFramePr>
        <p:xfrm>
          <a:off x="2875722" y="1600200"/>
          <a:ext cx="5049078" cy="4996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ekstiruutu 12"/>
          <p:cNvSpPr txBox="1"/>
          <p:nvPr/>
        </p:nvSpPr>
        <p:spPr>
          <a:xfrm>
            <a:off x="7966252" y="5396864"/>
            <a:ext cx="2701749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i-FI" sz="2400" b="1" dirty="0">
              <a:latin typeface="Gill Sans MT" panose="020B0502020104020203" pitchFamily="34" charset="0"/>
            </a:endParaRPr>
          </a:p>
          <a:p>
            <a:r>
              <a:rPr lang="fi-FI" sz="2400" b="1" dirty="0">
                <a:latin typeface="Gill Sans MT" panose="020B0502020104020203" pitchFamily="34" charset="0"/>
              </a:rPr>
              <a:t>ICT-palvelut</a:t>
            </a:r>
          </a:p>
          <a:p>
            <a:r>
              <a:rPr lang="fi-FI" sz="2400" b="1" dirty="0">
                <a:latin typeface="Gill Sans MT" panose="020B0502020104020203" pitchFamily="34" charset="0"/>
              </a:rPr>
              <a:t>Palvelun-tarjoaja</a:t>
            </a:r>
          </a:p>
        </p:txBody>
      </p:sp>
      <p:sp>
        <p:nvSpPr>
          <p:cNvPr id="12" name="Tekstiruutu 11"/>
          <p:cNvSpPr txBox="1"/>
          <p:nvPr/>
        </p:nvSpPr>
        <p:spPr>
          <a:xfrm>
            <a:off x="7860529" y="4091811"/>
            <a:ext cx="25391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latin typeface="Gill Sans MT" panose="020B0502020104020203" pitchFamily="34" charset="0"/>
              </a:rPr>
              <a:t>Sisällöntuottaja</a:t>
            </a:r>
          </a:p>
          <a:p>
            <a:r>
              <a:rPr lang="fi-FI" sz="2400" b="1" dirty="0">
                <a:latin typeface="Gill Sans MT" panose="020B0502020104020203" pitchFamily="34" charset="0"/>
              </a:rPr>
              <a:t>ICT-palvelut</a:t>
            </a:r>
          </a:p>
          <a:p>
            <a:r>
              <a:rPr lang="fi-FI" sz="2400" b="1" dirty="0">
                <a:latin typeface="Gill Sans MT" panose="020B0502020104020203" pitchFamily="34" charset="0"/>
              </a:rPr>
              <a:t>Palveluntarjoaja</a:t>
            </a:r>
          </a:p>
        </p:txBody>
      </p:sp>
      <p:sp>
        <p:nvSpPr>
          <p:cNvPr id="11" name="Tekstiruutu 10"/>
          <p:cNvSpPr txBox="1"/>
          <p:nvPr/>
        </p:nvSpPr>
        <p:spPr>
          <a:xfrm>
            <a:off x="7567014" y="2799858"/>
            <a:ext cx="3089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latin typeface="Gill Sans MT" panose="020B0502020104020203" pitchFamily="34" charset="0"/>
              </a:rPr>
              <a:t>Sisällöntuottaja</a:t>
            </a:r>
            <a:endParaRPr lang="fi-FI" b="1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61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err="1" smtClean="0">
                <a:solidFill>
                  <a:srgbClr val="383EEA"/>
                </a:solidFill>
              </a:rPr>
              <a:t>PDF:n</a:t>
            </a:r>
            <a:r>
              <a:rPr lang="fi-FI" b="1" dirty="0" smtClean="0">
                <a:solidFill>
                  <a:srgbClr val="383EEA"/>
                </a:solidFill>
              </a:rPr>
              <a:t> saavutettavuus</a:t>
            </a:r>
            <a:endParaRPr lang="fi-FI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2152650" y="1785316"/>
            <a:ext cx="8119110" cy="443198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fi-FI" altLang="fi-FI" sz="2400" dirty="0">
                <a:solidFill>
                  <a:srgbClr val="333333"/>
                </a:solidFill>
                <a:latin typeface="+mn-lt"/>
              </a:rPr>
              <a:t>Varmista saavutettavuus ennen asiakirjan muuntamista PDF-muotoon.</a:t>
            </a:r>
            <a:endParaRPr lang="fi-FI" altLang="fi-FI" sz="2400" dirty="0">
              <a:latin typeface="+mn-lt"/>
            </a:endParaRPr>
          </a:p>
          <a:p>
            <a:pPr>
              <a:lnSpc>
                <a:spcPct val="100000"/>
              </a:lnSpc>
            </a:pPr>
            <a:r>
              <a:rPr lang="fi-FI" altLang="fi-FI" sz="2400" dirty="0">
                <a:solidFill>
                  <a:srgbClr val="333333"/>
                </a:solidFill>
                <a:latin typeface="+mn-lt"/>
              </a:rPr>
              <a:t>Lisää tarpeen mukaan täytettäviä lomakekenttiä ja kuvauksia sekä aseta lukemisjärjestys.</a:t>
            </a:r>
            <a:endParaRPr lang="fi-FI" altLang="fi-FI" sz="2400" dirty="0">
              <a:latin typeface="+mn-lt"/>
            </a:endParaRPr>
          </a:p>
          <a:p>
            <a:pPr>
              <a:lnSpc>
                <a:spcPct val="100000"/>
              </a:lnSpc>
            </a:pPr>
            <a:r>
              <a:rPr lang="fi-FI" altLang="fi-FI" sz="2400" dirty="0">
                <a:solidFill>
                  <a:srgbClr val="333333"/>
                </a:solidFill>
                <a:latin typeface="+mn-lt"/>
              </a:rPr>
              <a:t>Lisää muut saavutettavuusominaisuudet PDF-tiedostoon.</a:t>
            </a:r>
            <a:endParaRPr lang="fi-FI" altLang="fi-FI" sz="2400" dirty="0">
              <a:latin typeface="+mn-lt"/>
            </a:endParaRPr>
          </a:p>
          <a:p>
            <a:pPr>
              <a:lnSpc>
                <a:spcPct val="100000"/>
              </a:lnSpc>
            </a:pPr>
            <a:r>
              <a:rPr lang="fi-FI" altLang="fi-FI" sz="2400" dirty="0">
                <a:solidFill>
                  <a:srgbClr val="333333"/>
                </a:solidFill>
                <a:latin typeface="+mn-lt"/>
              </a:rPr>
              <a:t>Tee tiedostoon merkinnät (</a:t>
            </a:r>
            <a:r>
              <a:rPr lang="fi-FI" altLang="fi-FI" sz="2400" dirty="0" err="1">
                <a:solidFill>
                  <a:srgbClr val="333333"/>
                </a:solidFill>
                <a:latin typeface="+mn-lt"/>
              </a:rPr>
              <a:t>tagit</a:t>
            </a:r>
            <a:r>
              <a:rPr lang="fi-FI" altLang="fi-FI" sz="2400" dirty="0">
                <a:solidFill>
                  <a:srgbClr val="333333"/>
                </a:solidFill>
                <a:latin typeface="+mn-lt"/>
              </a:rPr>
              <a:t>).</a:t>
            </a:r>
            <a:endParaRPr lang="fi-FI" altLang="fi-FI" sz="2400" dirty="0">
              <a:latin typeface="+mn-lt"/>
            </a:endParaRPr>
          </a:p>
          <a:p>
            <a:pPr>
              <a:lnSpc>
                <a:spcPct val="100000"/>
              </a:lnSpc>
            </a:pPr>
            <a:r>
              <a:rPr lang="fi-FI" altLang="fi-FI" sz="2400" dirty="0">
                <a:solidFill>
                  <a:srgbClr val="333333"/>
                </a:solidFill>
                <a:latin typeface="+mn-lt"/>
              </a:rPr>
              <a:t>Testaa PDF ja korjaa merkintäongelmat. (</a:t>
            </a:r>
            <a:r>
              <a:rPr lang="fi-FI" sz="2400" dirty="0" err="1">
                <a:latin typeface="+mn-lt"/>
                <a:hlinkClick r:id="rId2"/>
              </a:rPr>
              <a:t>Creating</a:t>
            </a:r>
            <a:r>
              <a:rPr lang="fi-FI" sz="2400" dirty="0">
                <a:latin typeface="+mn-lt"/>
                <a:hlinkClick r:id="rId2"/>
              </a:rPr>
              <a:t> </a:t>
            </a:r>
            <a:r>
              <a:rPr lang="fi-FI" sz="2400" dirty="0" err="1">
                <a:latin typeface="+mn-lt"/>
                <a:hlinkClick r:id="rId2"/>
              </a:rPr>
              <a:t>accessible</a:t>
            </a:r>
            <a:r>
              <a:rPr lang="fi-FI" sz="2400" dirty="0">
                <a:latin typeface="+mn-lt"/>
                <a:hlinkClick r:id="rId2"/>
              </a:rPr>
              <a:t> </a:t>
            </a:r>
            <a:r>
              <a:rPr lang="fi-FI" sz="2400" dirty="0" err="1">
                <a:latin typeface="+mn-lt"/>
                <a:hlinkClick r:id="rId2"/>
              </a:rPr>
              <a:t>PDFs</a:t>
            </a:r>
            <a:r>
              <a:rPr lang="fi-FI" sz="2400" dirty="0">
                <a:latin typeface="+mn-lt"/>
                <a:hlinkClick r:id="rId2"/>
              </a:rPr>
              <a:t>. Adobe</a:t>
            </a:r>
            <a:r>
              <a:rPr lang="fi-FI" altLang="fi-FI" sz="2400" dirty="0">
                <a:solidFill>
                  <a:srgbClr val="333333"/>
                </a:solidFill>
                <a:latin typeface="+mn-lt"/>
              </a:rPr>
              <a:t>)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i-FI" altLang="fi-FI" sz="2400" dirty="0">
                <a:solidFill>
                  <a:srgbClr val="333333"/>
                </a:solidFill>
                <a:latin typeface="+mn-lt"/>
              </a:rPr>
              <a:t>Lisäohjeita:</a:t>
            </a:r>
          </a:p>
          <a:p>
            <a:pPr>
              <a:lnSpc>
                <a:spcPct val="100000"/>
              </a:lnSpc>
            </a:pPr>
            <a:r>
              <a:rPr lang="fi-FI" altLang="fi-FI" sz="2400" dirty="0">
                <a:solidFill>
                  <a:srgbClr val="333333"/>
                </a:solidFill>
                <a:latin typeface="+mn-lt"/>
                <a:hlinkClick r:id="rId3"/>
              </a:rPr>
              <a:t>PDF Accessibility</a:t>
            </a:r>
            <a:r>
              <a:rPr lang="fi-FI" altLang="fi-FI" sz="2400" dirty="0">
                <a:solidFill>
                  <a:srgbClr val="333333"/>
                </a:solidFill>
                <a:latin typeface="+mn-lt"/>
              </a:rPr>
              <a:t>. </a:t>
            </a:r>
            <a:r>
              <a:rPr lang="fi-FI" altLang="fi-FI" sz="2400" dirty="0" err="1">
                <a:solidFill>
                  <a:srgbClr val="333333"/>
                </a:solidFill>
                <a:latin typeface="+mn-lt"/>
              </a:rPr>
              <a:t>WebAIM</a:t>
            </a:r>
            <a:endParaRPr lang="fi-FI" altLang="fi-FI" sz="2400" dirty="0">
              <a:solidFill>
                <a:srgbClr val="333333"/>
              </a:solidFill>
              <a:latin typeface="+mn-lt"/>
            </a:endParaRPr>
          </a:p>
          <a:p>
            <a:pPr>
              <a:lnSpc>
                <a:spcPct val="100000"/>
              </a:lnSpc>
            </a:pPr>
            <a:r>
              <a:rPr lang="fi-FI" sz="2400" dirty="0">
                <a:latin typeface="+mn-lt"/>
                <a:hlinkClick r:id="rId4"/>
              </a:rPr>
              <a:t>PDF </a:t>
            </a:r>
            <a:r>
              <a:rPr lang="fi-FI" sz="2400" dirty="0" err="1">
                <a:latin typeface="+mn-lt"/>
                <a:hlinkClick r:id="rId4"/>
              </a:rPr>
              <a:t>Techniques</a:t>
            </a:r>
            <a:r>
              <a:rPr lang="fi-FI" sz="2400" dirty="0">
                <a:latin typeface="+mn-lt"/>
                <a:hlinkClick r:id="rId4"/>
              </a:rPr>
              <a:t> for WCAG 2.0</a:t>
            </a:r>
            <a:endParaRPr lang="fi-FI" sz="2400" dirty="0">
              <a:latin typeface="+mn-lt"/>
            </a:endParaRPr>
          </a:p>
          <a:p>
            <a:pPr>
              <a:lnSpc>
                <a:spcPct val="100000"/>
              </a:lnSpc>
            </a:pPr>
            <a:r>
              <a:rPr lang="fi-FI" sz="2400" dirty="0">
                <a:latin typeface="+mn-lt"/>
              </a:rPr>
              <a:t>Universal PDF Accessibility </a:t>
            </a:r>
            <a:r>
              <a:rPr lang="fi-FI" sz="2400" dirty="0" err="1">
                <a:latin typeface="+mn-lt"/>
              </a:rPr>
              <a:t>standard</a:t>
            </a:r>
            <a:r>
              <a:rPr lang="fi-FI" sz="2400" dirty="0">
                <a:latin typeface="+mn-lt"/>
              </a:rPr>
              <a:t> </a:t>
            </a:r>
            <a:r>
              <a:rPr lang="fi-FI" sz="2400" dirty="0">
                <a:latin typeface="+mn-lt"/>
                <a:hlinkClick r:id="rId5"/>
              </a:rPr>
              <a:t>PDF/UA (ISO 14289-1:2014</a:t>
            </a:r>
            <a:endParaRPr lang="fi-FI" altLang="fi-FI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530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2152650" y="365128"/>
            <a:ext cx="7886700" cy="761882"/>
          </a:xfrm>
        </p:spPr>
        <p:txBody>
          <a:bodyPr>
            <a:noAutofit/>
          </a:bodyPr>
          <a:lstStyle/>
          <a:p>
            <a:r>
              <a:rPr lang="fi-FI" sz="3600" dirty="0">
                <a:solidFill>
                  <a:srgbClr val="383EEA"/>
                </a:solidFill>
                <a:latin typeface="Gill Sans MT" panose="020B0502020104020203" pitchFamily="34" charset="0"/>
              </a:rPr>
              <a:t>Helsingin kaupungin </a:t>
            </a:r>
            <a:r>
              <a:rPr lang="fi-FI" sz="3200" dirty="0">
                <a:solidFill>
                  <a:srgbClr val="383EEA"/>
                </a:solidFill>
                <a:latin typeface="Gill Sans MT" panose="020B0502020104020203" pitchFamily="34" charset="0"/>
                <a:hlinkClick r:id="rId2"/>
              </a:rPr>
              <a:t>Saavutettava sisältö – Opas suunnitteluun ja sisällöntuotantoon </a:t>
            </a:r>
            <a:r>
              <a:rPr lang="fi-FI" sz="3200" dirty="0">
                <a:solidFill>
                  <a:srgbClr val="383EEA"/>
                </a:solidFill>
                <a:latin typeface="Gill Sans MT" panose="020B0502020104020203" pitchFamily="34" charset="0"/>
              </a:rPr>
              <a:t/>
            </a:r>
            <a:br>
              <a:rPr lang="fi-FI" sz="3200" dirty="0">
                <a:solidFill>
                  <a:srgbClr val="383EEA"/>
                </a:solidFill>
                <a:latin typeface="Gill Sans MT" panose="020B0502020104020203" pitchFamily="34" charset="0"/>
              </a:rPr>
            </a:br>
            <a:endParaRPr lang="fi-FI" sz="3200" dirty="0">
              <a:solidFill>
                <a:srgbClr val="383EEA"/>
              </a:solidFill>
              <a:latin typeface="Gill Sans MT" panose="020B0502020104020203" pitchFamily="34" charset="0"/>
            </a:endParaRPr>
          </a:p>
        </p:txBody>
      </p:sp>
      <p:sp>
        <p:nvSpPr>
          <p:cNvPr id="2" name="Rectangle 1" descr="&quot; &quot;"/>
          <p:cNvSpPr/>
          <p:nvPr/>
        </p:nvSpPr>
        <p:spPr>
          <a:xfrm>
            <a:off x="9235960" y="4919871"/>
            <a:ext cx="1432041" cy="17338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aphicFrame>
        <p:nvGraphicFramePr>
          <p:cNvPr id="3" name="Table 2" descr="&quot; &quot;&#10;"/>
          <p:cNvGraphicFramePr>
            <a:graphicFrameLocks noGrp="1"/>
          </p:cNvGraphicFramePr>
          <p:nvPr>
            <p:extLst/>
          </p:nvPr>
        </p:nvGraphicFramePr>
        <p:xfrm>
          <a:off x="2044699" y="1391740"/>
          <a:ext cx="8191500" cy="526699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047875">
                  <a:extLst>
                    <a:ext uri="{9D8B030D-6E8A-4147-A177-3AD203B41FA5}">
                      <a16:colId xmlns:a16="http://schemas.microsoft.com/office/drawing/2014/main" val="2416031538"/>
                    </a:ext>
                  </a:extLst>
                </a:gridCol>
                <a:gridCol w="2047875">
                  <a:extLst>
                    <a:ext uri="{9D8B030D-6E8A-4147-A177-3AD203B41FA5}">
                      <a16:colId xmlns:a16="http://schemas.microsoft.com/office/drawing/2014/main" val="1067016147"/>
                    </a:ext>
                  </a:extLst>
                </a:gridCol>
                <a:gridCol w="2047875">
                  <a:extLst>
                    <a:ext uri="{9D8B030D-6E8A-4147-A177-3AD203B41FA5}">
                      <a16:colId xmlns:a16="http://schemas.microsoft.com/office/drawing/2014/main" val="15402973"/>
                    </a:ext>
                  </a:extLst>
                </a:gridCol>
                <a:gridCol w="2047875">
                  <a:extLst>
                    <a:ext uri="{9D8B030D-6E8A-4147-A177-3AD203B41FA5}">
                      <a16:colId xmlns:a16="http://schemas.microsoft.com/office/drawing/2014/main" val="2793351701"/>
                    </a:ext>
                  </a:extLst>
                </a:gridCol>
              </a:tblGrid>
              <a:tr h="364926">
                <a:tc gridSpan="2">
                  <a:txBody>
                    <a:bodyPr/>
                    <a:lstStyle/>
                    <a:p>
                      <a:r>
                        <a:rPr lang="fi-FI" sz="2800" dirty="0" smtClean="0">
                          <a:solidFill>
                            <a:schemeClr val="bg1"/>
                          </a:solidFill>
                        </a:rPr>
                        <a:t>Pyri näihin:</a:t>
                      </a:r>
                      <a:endParaRPr lang="fi-FI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i-FI" sz="2800" dirty="0" smtClean="0">
                          <a:solidFill>
                            <a:schemeClr val="bg1"/>
                          </a:solidFill>
                        </a:rPr>
                        <a:t>Vältä näitä:</a:t>
                      </a:r>
                      <a:endParaRPr lang="fi-FI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26252"/>
                  </a:ext>
                </a:extLst>
              </a:tr>
              <a:tr h="9123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dirty="0" smtClean="0"/>
                        <a:t>Selkeät perusvärit</a:t>
                      </a:r>
                    </a:p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dirty="0" smtClean="0"/>
                        <a:t>Vältä liian räikeitä värejä</a:t>
                      </a:r>
                    </a:p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1593708"/>
                  </a:ext>
                </a:extLst>
              </a:tr>
              <a:tr h="11860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dirty="0" smtClean="0"/>
                        <a:t>Värin, tekstin ja symbolien yhdistelmä</a:t>
                      </a:r>
                    </a:p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dirty="0" smtClean="0"/>
                        <a:t>Väri osoittaa viestin</a:t>
                      </a:r>
                    </a:p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5624800"/>
                  </a:ext>
                </a:extLst>
              </a:tr>
              <a:tr h="14597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dirty="0" smtClean="0"/>
                        <a:t>Riittävä kontrasti ja kirjasinkoko</a:t>
                      </a:r>
                    </a:p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dirty="0" smtClean="0"/>
                        <a:t>Alhainen kontrasti ja pieni kirjasinkoko</a:t>
                      </a:r>
                    </a:p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1428884"/>
                  </a:ext>
                </a:extLst>
              </a:tr>
              <a:tr h="11860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dirty="0" smtClean="0"/>
                        <a:t>Värin puute ei vaikuta viestiin</a:t>
                      </a:r>
                    </a:p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dirty="0" smtClean="0"/>
                        <a:t>Pelkkä väri osoittaa merkityksen</a:t>
                      </a:r>
                    </a:p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1657341"/>
                  </a:ext>
                </a:extLst>
              </a:tr>
            </a:tbl>
          </a:graphicData>
        </a:graphic>
      </p:graphicFrame>
      <p:grpSp>
        <p:nvGrpSpPr>
          <p:cNvPr id="25" name="Group 24" descr="Vihreä painike, jossa valkoinen teksti &quot;lähetä&quot;"/>
          <p:cNvGrpSpPr/>
          <p:nvPr/>
        </p:nvGrpSpPr>
        <p:grpSpPr>
          <a:xfrm>
            <a:off x="4060993" y="3036554"/>
            <a:ext cx="1473854" cy="560198"/>
            <a:chOff x="1686560" y="2326639"/>
            <a:chExt cx="2245360" cy="853440"/>
          </a:xfrm>
        </p:grpSpPr>
        <p:sp>
          <p:nvSpPr>
            <p:cNvPr id="26" name="Rectangle 25"/>
            <p:cNvSpPr/>
            <p:nvPr/>
          </p:nvSpPr>
          <p:spPr>
            <a:xfrm>
              <a:off x="1686560" y="2326639"/>
              <a:ext cx="2245360" cy="85344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i-FI" sz="2400" b="1" dirty="0"/>
                <a:t> Lähetä</a:t>
              </a:r>
            </a:p>
          </p:txBody>
        </p:sp>
        <p:sp>
          <p:nvSpPr>
            <p:cNvPr id="27" name="Isosceles Triangle 26"/>
            <p:cNvSpPr/>
            <p:nvPr/>
          </p:nvSpPr>
          <p:spPr>
            <a:xfrm rot="5400000">
              <a:off x="3392752" y="2593429"/>
              <a:ext cx="374247" cy="369177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pic>
        <p:nvPicPr>
          <p:cNvPr id="28" name="Picture 27" descr="&quot; &quot;"/>
          <p:cNvPicPr>
            <a:picLocks noChangeAspect="1"/>
          </p:cNvPicPr>
          <p:nvPr/>
        </p:nvPicPr>
        <p:blipFill rotWithShape="1">
          <a:blip r:embed="rId3"/>
          <a:srcRect l="15116" t="55185" r="54884" b="8598"/>
          <a:stretch/>
        </p:blipFill>
        <p:spPr>
          <a:xfrm>
            <a:off x="4098954" y="5506297"/>
            <a:ext cx="1689725" cy="1147455"/>
          </a:xfrm>
          <a:prstGeom prst="rect">
            <a:avLst/>
          </a:prstGeom>
        </p:spPr>
      </p:pic>
      <p:pic>
        <p:nvPicPr>
          <p:cNvPr id="29" name="Picture 28" descr="&quot; &quot;"/>
          <p:cNvPicPr>
            <a:picLocks noChangeAspect="1"/>
          </p:cNvPicPr>
          <p:nvPr/>
        </p:nvPicPr>
        <p:blipFill rotWithShape="1">
          <a:blip r:embed="rId3"/>
          <a:srcRect l="46439" t="54279" r="23182" b="8597"/>
          <a:stretch/>
        </p:blipFill>
        <p:spPr>
          <a:xfrm>
            <a:off x="8570940" y="5524290"/>
            <a:ext cx="1594273" cy="1095903"/>
          </a:xfrm>
          <a:prstGeom prst="rect">
            <a:avLst/>
          </a:prstGeom>
        </p:spPr>
      </p:pic>
      <p:sp>
        <p:nvSpPr>
          <p:cNvPr id="30" name="Flowchart: Connector 29" descr="musta teksti oranssilla pohjalla erottuu hyvin taustasta"/>
          <p:cNvSpPr/>
          <p:nvPr/>
        </p:nvSpPr>
        <p:spPr>
          <a:xfrm>
            <a:off x="4153336" y="4068389"/>
            <a:ext cx="1289169" cy="1289169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600" b="1" dirty="0">
                <a:solidFill>
                  <a:schemeClr val="tx1"/>
                </a:solidFill>
              </a:rPr>
              <a:t>Abc</a:t>
            </a:r>
          </a:p>
        </p:txBody>
      </p:sp>
      <p:sp>
        <p:nvSpPr>
          <p:cNvPr id="31" name="Flowchart: Connector 30" descr="keltainen teksti oranssilla pohjalla erottuu huonosti taustasta"/>
          <p:cNvSpPr/>
          <p:nvPr/>
        </p:nvSpPr>
        <p:spPr>
          <a:xfrm>
            <a:off x="8438441" y="4064707"/>
            <a:ext cx="1289169" cy="1289169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600" b="1" dirty="0">
                <a:solidFill>
                  <a:srgbClr val="FFFF00"/>
                </a:solidFill>
              </a:rPr>
              <a:t>Abc</a:t>
            </a:r>
          </a:p>
        </p:txBody>
      </p:sp>
      <p:grpSp>
        <p:nvGrpSpPr>
          <p:cNvPr id="32" name="Group 31" descr="Liikennevalot: punainen, keltainen ja vihreä"/>
          <p:cNvGrpSpPr/>
          <p:nvPr/>
        </p:nvGrpSpPr>
        <p:grpSpPr>
          <a:xfrm>
            <a:off x="8757478" y="2868530"/>
            <a:ext cx="316105" cy="1046658"/>
            <a:chOff x="180109" y="374073"/>
            <a:chExt cx="623454" cy="2064324"/>
          </a:xfrm>
        </p:grpSpPr>
        <p:sp>
          <p:nvSpPr>
            <p:cNvPr id="33" name="Flowchart: Connector 32"/>
            <p:cNvSpPr/>
            <p:nvPr/>
          </p:nvSpPr>
          <p:spPr>
            <a:xfrm>
              <a:off x="180109" y="374073"/>
              <a:ext cx="623454" cy="623454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4" name="Flowchart: Connector 33"/>
            <p:cNvSpPr/>
            <p:nvPr/>
          </p:nvSpPr>
          <p:spPr>
            <a:xfrm>
              <a:off x="180109" y="1094508"/>
              <a:ext cx="623454" cy="623454"/>
            </a:xfrm>
            <a:prstGeom prst="flowChartConnector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5" name="Flowchart: Connector 34"/>
            <p:cNvSpPr/>
            <p:nvPr/>
          </p:nvSpPr>
          <p:spPr>
            <a:xfrm>
              <a:off x="180109" y="1814943"/>
              <a:ext cx="623454" cy="623454"/>
            </a:xfrm>
            <a:prstGeom prst="flowChartConnector">
              <a:avLst/>
            </a:prstGeom>
            <a:solidFill>
              <a:srgbClr val="5DD3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36" name="Group 35" descr="Rauhallisen sävyiset keltainen, vihreä, punainen ja sininen väripalkki"/>
          <p:cNvGrpSpPr/>
          <p:nvPr/>
        </p:nvGrpSpPr>
        <p:grpSpPr>
          <a:xfrm>
            <a:off x="4084752" y="1956206"/>
            <a:ext cx="1357753" cy="762000"/>
            <a:chOff x="2560751" y="1900786"/>
            <a:chExt cx="1357753" cy="762000"/>
          </a:xfrm>
        </p:grpSpPr>
        <p:sp>
          <p:nvSpPr>
            <p:cNvPr id="37" name="Rectangle 36"/>
            <p:cNvSpPr/>
            <p:nvPr/>
          </p:nvSpPr>
          <p:spPr>
            <a:xfrm>
              <a:off x="2560751" y="1900786"/>
              <a:ext cx="318655" cy="7620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907116" y="1900786"/>
              <a:ext cx="318655" cy="76200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253481" y="1900786"/>
              <a:ext cx="318655" cy="762000"/>
            </a:xfrm>
            <a:prstGeom prst="rect">
              <a:avLst/>
            </a:prstGeom>
            <a:solidFill>
              <a:srgbClr val="D4302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599849" y="1900786"/>
              <a:ext cx="318655" cy="76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41" name="Group 40" descr="Räikeän kirkkaan sävyiset keltainen, vihreä, punainen ja sininen väripalkki"/>
          <p:cNvGrpSpPr/>
          <p:nvPr/>
        </p:nvGrpSpPr>
        <p:grpSpPr>
          <a:xfrm>
            <a:off x="8570940" y="1965934"/>
            <a:ext cx="1357753" cy="762000"/>
            <a:chOff x="3643745" y="3796145"/>
            <a:chExt cx="1357753" cy="762000"/>
          </a:xfrm>
        </p:grpSpPr>
        <p:sp>
          <p:nvSpPr>
            <p:cNvPr id="42" name="Rectangle 41"/>
            <p:cNvSpPr/>
            <p:nvPr/>
          </p:nvSpPr>
          <p:spPr>
            <a:xfrm>
              <a:off x="3643745" y="3796145"/>
              <a:ext cx="318655" cy="7620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990110" y="3796145"/>
              <a:ext cx="318655" cy="762000"/>
            </a:xfrm>
            <a:prstGeom prst="rect">
              <a:avLst/>
            </a:prstGeom>
            <a:solidFill>
              <a:srgbClr val="31FF4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336475" y="3796145"/>
              <a:ext cx="318655" cy="762000"/>
            </a:xfrm>
            <a:prstGeom prst="rect">
              <a:avLst/>
            </a:prstGeom>
            <a:solidFill>
              <a:srgbClr val="FF313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5" name="Rectangle 44" descr="Räikeän kirkkaansävyiset keltainen, vihreä, punainen ja sininen väripalkki"/>
            <p:cNvSpPr/>
            <p:nvPr/>
          </p:nvSpPr>
          <p:spPr>
            <a:xfrm>
              <a:off x="4682843" y="3796145"/>
              <a:ext cx="318655" cy="762000"/>
            </a:xfrm>
            <a:prstGeom prst="rect">
              <a:avLst/>
            </a:prstGeom>
            <a:solidFill>
              <a:srgbClr val="31EB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63774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750" b="1" dirty="0">
                <a:solidFill>
                  <a:srgbClr val="383EEA"/>
                </a:solidFill>
              </a:rPr>
              <a:t>6. Helppokäyttöisyyden tarkistus PowerPointissa</a:t>
            </a:r>
            <a:r>
              <a:rPr lang="fi-FI" dirty="0">
                <a:latin typeface="Gill Sans MT"/>
              </a:rPr>
              <a:t>	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152651" y="2408959"/>
            <a:ext cx="4552949" cy="4282786"/>
          </a:xfrm>
        </p:spPr>
        <p:txBody>
          <a:bodyPr vert="horz" lIns="68580" tIns="34290" rIns="68580" bIns="34290" rtlCol="0" anchor="t">
            <a:noAutofit/>
          </a:bodyPr>
          <a:lstStyle/>
          <a:p>
            <a:r>
              <a:rPr lang="fi-FI" dirty="0"/>
              <a:t>Powerpointin sisällä oleva tarkistustyökalu.</a:t>
            </a:r>
          </a:p>
          <a:p>
            <a:r>
              <a:rPr lang="fi-FI" dirty="0"/>
              <a:t>Tarkistaa tiedoston saavutettavuuden.</a:t>
            </a:r>
          </a:p>
          <a:p>
            <a:r>
              <a:rPr lang="fi-FI" dirty="0"/>
              <a:t>Ilmoittaa virheet ja varoitukset sekä ohjeet saavutettavuuden parantamiseen.</a:t>
            </a:r>
          </a:p>
          <a:p>
            <a:r>
              <a:rPr lang="fi-FI" dirty="0"/>
              <a:t>Kirjoita hakukenttään Helppo…</a:t>
            </a:r>
          </a:p>
        </p:txBody>
      </p:sp>
      <p:pic>
        <p:nvPicPr>
          <p:cNvPr id="4" name="Picture 4" descr="Kuvakaappaus PowerPointin hakukentästä, josta voi hakea helppokäyttöisyyden tarkistus -työkalun.">
            <a:extLst>
              <a:ext uri="{FF2B5EF4-FFF2-40B4-BE49-F238E27FC236}">
                <a16:creationId xmlns:a16="http://schemas.microsoft.com/office/drawing/2014/main" id="{B1460872-BB8D-4F3C-BAB0-3B41CABC5F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726" y="2020330"/>
            <a:ext cx="1978819" cy="1357313"/>
          </a:xfrm>
          <a:prstGeom prst="rect">
            <a:avLst/>
          </a:prstGeom>
        </p:spPr>
      </p:pic>
      <p:pic>
        <p:nvPicPr>
          <p:cNvPr id="8" name="Picture 8" descr="Kuvakaappaus PowerPointin Helppokäyttöisyyden tarkistus -työkalusta.">
            <a:extLst>
              <a:ext uri="{FF2B5EF4-FFF2-40B4-BE49-F238E27FC236}">
                <a16:creationId xmlns:a16="http://schemas.microsoft.com/office/drawing/2014/main" id="{C0AC577B-2414-4074-916A-65C85398FE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8870" y="2011509"/>
            <a:ext cx="1807369" cy="2821781"/>
          </a:xfrm>
          <a:prstGeom prst="rect">
            <a:avLst/>
          </a:prstGeom>
        </p:spPr>
      </p:pic>
      <p:sp>
        <p:nvSpPr>
          <p:cNvPr id="5" name="Ellipsi 4" descr="&quot; &quot;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6236330" y="2125267"/>
            <a:ext cx="2003079" cy="456669"/>
          </a:xfrm>
          <a:prstGeom prst="ellipse">
            <a:avLst/>
          </a:prstGeom>
          <a:noFill/>
          <a:ln w="28575">
            <a:solidFill>
              <a:srgbClr val="383E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</p:spTree>
    <p:extLst>
      <p:ext uri="{BB962C8B-B14F-4D97-AF65-F5344CB8AC3E}">
        <p14:creationId xmlns:p14="http://schemas.microsoft.com/office/powerpoint/2010/main" val="301488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750" b="1" dirty="0" smtClean="0">
                <a:solidFill>
                  <a:srgbClr val="383EEA"/>
                </a:solidFill>
              </a:rPr>
              <a:t>Verkkosisällön </a:t>
            </a:r>
            <a:r>
              <a:rPr lang="fi-FI" sz="3750" b="1" dirty="0">
                <a:solidFill>
                  <a:srgbClr val="383EEA"/>
                </a:solidFill>
              </a:rPr>
              <a:t>tekstivastineet: </a:t>
            </a:r>
            <a:br>
              <a:rPr lang="fi-FI" sz="3750" b="1" dirty="0">
                <a:solidFill>
                  <a:srgbClr val="383EEA"/>
                </a:solidFill>
              </a:rPr>
            </a:br>
            <a:r>
              <a:rPr lang="fi-FI" sz="3750" b="1" dirty="0">
                <a:solidFill>
                  <a:srgbClr val="383EEA"/>
                </a:solidFill>
              </a:rPr>
              <a:t>PowerPoint 2016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 vert="horz" lIns="68580" tIns="34290" rIns="68580" bIns="34290" rtlCol="0" anchor="t">
            <a:normAutofit/>
          </a:bodyPr>
          <a:lstStyle/>
          <a:p>
            <a:r>
              <a:rPr lang="fi-FI" dirty="0"/>
              <a:t>Paina kuvan päällä hiiren oikeaa painiketta ja valitse Muotoile kuvaa &gt; Koko ja ominaisuudet &gt; Vaihtoehtoinen teksti &gt; Kuvaus</a:t>
            </a:r>
            <a:endParaRPr lang="en-US" dirty="0"/>
          </a:p>
          <a:p>
            <a:r>
              <a:rPr lang="fi-FI" dirty="0"/>
              <a:t>(</a:t>
            </a:r>
            <a:r>
              <a:rPr lang="fi-FI" i="1" dirty="0" err="1"/>
              <a:t>Format</a:t>
            </a:r>
            <a:r>
              <a:rPr lang="fi-FI" i="1" dirty="0"/>
              <a:t> Picture &gt; </a:t>
            </a:r>
            <a:r>
              <a:rPr lang="fi-FI" i="1" dirty="0" err="1"/>
              <a:t>Size</a:t>
            </a:r>
            <a:r>
              <a:rPr lang="fi-FI" i="1" dirty="0"/>
              <a:t> &amp; </a:t>
            </a:r>
            <a:r>
              <a:rPr lang="fi-FI" i="1" dirty="0" err="1"/>
              <a:t>Properties</a:t>
            </a:r>
            <a:r>
              <a:rPr lang="fi-FI" i="1" dirty="0"/>
              <a:t> &gt; Alt </a:t>
            </a:r>
            <a:r>
              <a:rPr lang="fi-FI" i="1" dirty="0" err="1"/>
              <a:t>Text</a:t>
            </a:r>
            <a:r>
              <a:rPr lang="fi-FI" i="1" dirty="0"/>
              <a:t> &gt; </a:t>
            </a:r>
            <a:r>
              <a:rPr lang="fi-FI" i="1" dirty="0" err="1"/>
              <a:t>Description</a:t>
            </a:r>
            <a:r>
              <a:rPr lang="fi-FI" dirty="0"/>
              <a:t>).</a:t>
            </a:r>
            <a:endParaRPr lang="en-US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pic>
        <p:nvPicPr>
          <p:cNvPr id="4" name="Picture 4" descr="Kuvakaappaus PowerPointin valikosta, josta määritellään kuvalle vaihtoehtoinen teksti. ">
            <a:extLst>
              <a:ext uri="{FF2B5EF4-FFF2-40B4-BE49-F238E27FC236}">
                <a16:creationId xmlns:a16="http://schemas.microsoft.com/office/drawing/2014/main" id="{E0E769B5-38B2-4410-8921-C579BFF0B3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8851" y="1690690"/>
            <a:ext cx="4436325" cy="372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91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502229" y="601632"/>
            <a:ext cx="8692727" cy="994172"/>
          </a:xfrm>
        </p:spPr>
        <p:txBody>
          <a:bodyPr>
            <a:noAutofit/>
          </a:bodyPr>
          <a:lstStyle/>
          <a:p>
            <a:r>
              <a:rPr lang="fi-FI" sz="3750" b="1" dirty="0" smtClean="0">
                <a:solidFill>
                  <a:srgbClr val="383EEA"/>
                </a:solidFill>
              </a:rPr>
              <a:t>Lukemisjärjestyksen </a:t>
            </a:r>
            <a:r>
              <a:rPr lang="fi-FI" sz="3750" b="1" dirty="0">
                <a:solidFill>
                  <a:srgbClr val="383EEA"/>
                </a:solidFill>
              </a:rPr>
              <a:t>tarkistus PowerPointissa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52847" y="1668597"/>
            <a:ext cx="6026975" cy="4953876"/>
          </a:xfrm>
        </p:spPr>
        <p:txBody>
          <a:bodyPr>
            <a:noAutofit/>
          </a:bodyPr>
          <a:lstStyle/>
          <a:p>
            <a:r>
              <a:rPr lang="fi-FI" dirty="0"/>
              <a:t>Ruudunlukuohjelmat lukevat dian sisällön siinä järjestyksessä, kun ne on lisätty diaan. Järjestys voi olla hyvin erilainen kuin näkyvä järjestys.</a:t>
            </a:r>
          </a:p>
          <a:p>
            <a:r>
              <a:rPr lang="fi-FI" dirty="0"/>
              <a:t>Klikkaa Aloitus-valikosta Järjestä ja Valintaruutu.</a:t>
            </a:r>
          </a:p>
          <a:p>
            <a:r>
              <a:rPr lang="fi-FI" dirty="0"/>
              <a:t>Tarkista järjestys ja muuta tarvittaessa raahaamalla kohteet oikeaan järjestykseen. Listalla alimpana oleva luetaan ensiksi, ylimpänä viimeiseksi. </a:t>
            </a:r>
          </a:p>
          <a:p>
            <a:endParaRPr lang="fi-FI" dirty="0">
              <a:latin typeface="Gill Sans MT" panose="020B0502020104020203" pitchFamily="34" charset="0"/>
            </a:endParaRPr>
          </a:p>
        </p:txBody>
      </p:sp>
      <p:grpSp>
        <p:nvGrpSpPr>
          <p:cNvPr id="4" name="Ryhmä 3" descr="Kuvakaappaus PowerPointin valikosta, josta määritellään dian lukemisjärjestys.">
            <a:extLst>
              <a:ext uri="{FF2B5EF4-FFF2-40B4-BE49-F238E27FC236}">
                <a16:creationId xmlns:a16="http://schemas.microsoft.com/office/drawing/2014/main" id="{D84588DC-56A4-49E0-9A40-ACC864895424}"/>
              </a:ext>
            </a:extLst>
          </p:cNvPr>
          <p:cNvGrpSpPr/>
          <p:nvPr/>
        </p:nvGrpSpPr>
        <p:grpSpPr>
          <a:xfrm>
            <a:off x="7762935" y="1763659"/>
            <a:ext cx="1921669" cy="4110368"/>
            <a:chOff x="8318578" y="1208544"/>
            <a:chExt cx="2562225" cy="5480491"/>
          </a:xfrm>
        </p:grpSpPr>
        <p:pic>
          <p:nvPicPr>
            <p:cNvPr id="5" name="Kuva 4" descr="Kuvakaappaus PowerPointin valikosta, josta määritellään dian lukemisjärjestys.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42402" y="5155510"/>
              <a:ext cx="2314575" cy="1533525"/>
            </a:xfrm>
            <a:prstGeom prst="rect">
              <a:avLst/>
            </a:prstGeom>
          </p:spPr>
        </p:pic>
        <p:pic>
          <p:nvPicPr>
            <p:cNvPr id="6" name="Kuva 5" descr="Kuvakaappaus PowerPointin valikosta, josta määritellään dian lukemisjärjestys.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18578" y="1208544"/>
              <a:ext cx="2562225" cy="3752850"/>
            </a:xfrm>
            <a:prstGeom prst="rect">
              <a:avLst/>
            </a:prstGeom>
          </p:spPr>
        </p:pic>
      </p:grpSp>
      <p:sp>
        <p:nvSpPr>
          <p:cNvPr id="8" name="Ellipsi 7" descr="&quot; &quot;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7981384" y="1668597"/>
            <a:ext cx="679010" cy="602256"/>
          </a:xfrm>
          <a:prstGeom prst="ellipse">
            <a:avLst/>
          </a:prstGeom>
          <a:noFill/>
          <a:ln w="28575">
            <a:solidFill>
              <a:srgbClr val="383E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  <p:sp>
        <p:nvSpPr>
          <p:cNvPr id="9" name="Ellipsi 8" descr="&quot; &quot;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7981385" y="4225140"/>
            <a:ext cx="1513059" cy="353156"/>
          </a:xfrm>
          <a:prstGeom prst="ellipse">
            <a:avLst/>
          </a:prstGeom>
          <a:noFill/>
          <a:ln w="28575">
            <a:solidFill>
              <a:srgbClr val="383E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</p:spTree>
    <p:extLst>
      <p:ext uri="{BB962C8B-B14F-4D97-AF65-F5344CB8AC3E}">
        <p14:creationId xmlns:p14="http://schemas.microsoft.com/office/powerpoint/2010/main" val="109787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b="1" dirty="0">
                <a:solidFill>
                  <a:srgbClr val="383EEA"/>
                </a:solidFill>
              </a:rPr>
              <a:t>Saavutettavuuden tarve ja ohjailu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1779905"/>
            <a:ext cx="7886700" cy="4351338"/>
          </a:xfrm>
        </p:spPr>
        <p:txBody>
          <a:bodyPr>
            <a:normAutofit fontScale="92500" lnSpcReduction="20000"/>
          </a:bodyPr>
          <a:lstStyle/>
          <a:p>
            <a:r>
              <a:rPr lang="fi-FI" sz="3600" dirty="0"/>
              <a:t>Tavoitteena yhdenvertaiset mahdollisuudet opiskella ja osallistua </a:t>
            </a:r>
          </a:p>
          <a:p>
            <a:r>
              <a:rPr lang="fi-FI" sz="3600" dirty="0"/>
              <a:t>Lainsäädäntö ohjaa</a:t>
            </a:r>
          </a:p>
          <a:p>
            <a:pPr lvl="1"/>
            <a:r>
              <a:rPr lang="fi-FI" sz="3200" dirty="0"/>
              <a:t>Yliopistolaki ja ammattikorkeakoululaki</a:t>
            </a:r>
          </a:p>
          <a:p>
            <a:pPr lvl="1"/>
            <a:r>
              <a:rPr lang="fi-FI" sz="3200" dirty="0"/>
              <a:t>Yhdenvertaisuuslaki (syrjintäkielto, kohtuulliset mukautukset</a:t>
            </a:r>
            <a:r>
              <a:rPr lang="fi-FI" sz="3200" dirty="0" smtClean="0"/>
              <a:t>)</a:t>
            </a:r>
          </a:p>
          <a:p>
            <a:pPr lvl="1"/>
            <a:r>
              <a:rPr lang="fi-FI" sz="3200" dirty="0" smtClean="0"/>
              <a:t>Rakennusmääräyskokoelma. Esteetön rakennus F1</a:t>
            </a:r>
            <a:endParaRPr lang="fi-FI" sz="3200" dirty="0"/>
          </a:p>
          <a:p>
            <a:pPr lvl="1"/>
            <a:r>
              <a:rPr lang="fi-FI" sz="3200" dirty="0">
                <a:hlinkClick r:id="rId2"/>
              </a:rPr>
              <a:t>Laki digitaalisten palvelujen tarjoamisesta</a:t>
            </a:r>
            <a:endParaRPr lang="fi-FI" sz="3200" dirty="0"/>
          </a:p>
          <a:p>
            <a:pPr lvl="2"/>
            <a:r>
              <a:rPr lang="fi-FI" sz="2800" dirty="0"/>
              <a:t>Osallistujien, päätelaitteiden, yhteyksien ja toimintatilanteiden monenlaisuus</a:t>
            </a:r>
          </a:p>
        </p:txBody>
      </p:sp>
    </p:spTree>
    <p:extLst>
      <p:ext uri="{BB962C8B-B14F-4D97-AF65-F5344CB8AC3E}">
        <p14:creationId xmlns:p14="http://schemas.microsoft.com/office/powerpoint/2010/main" val="69532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b="1" dirty="0">
                <a:solidFill>
                  <a:srgbClr val="383EEA"/>
                </a:solidFill>
              </a:rPr>
              <a:t>”Digilaki” tuli voimaan1.4.2019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dirty="0"/>
              <a:t>”Tässä laissa tarkoitetaan saavutettavuudella periaatteita ja tekniikoita, joita on noudatettava digitaalisten palvelujen suunnittelussa, kehittämisessä, ylläpidossa ja päivittämisessä, jotta ne olisivat paremmin käyttäjien, erityisesti vammaisten henkilöiden, </a:t>
            </a:r>
            <a:r>
              <a:rPr lang="fi-FI" dirty="0" smtClean="0"/>
              <a:t>saavutettavissa.”</a:t>
            </a:r>
          </a:p>
          <a:p>
            <a:pPr marL="0" indent="0">
              <a:buNone/>
            </a:pPr>
            <a:r>
              <a:rPr lang="fi-FI" dirty="0" smtClean="0"/>
              <a:t>”Digitaalisten </a:t>
            </a:r>
            <a:r>
              <a:rPr lang="fi-FI" dirty="0"/>
              <a:t>palvelujen tietosisältöjen on täytettävä saavutettavuusvaatimukset, kun tietosisältö on palvelun käyttäjien saatavilla</a:t>
            </a:r>
            <a:r>
              <a:rPr lang="fi-FI" dirty="0" smtClean="0"/>
              <a:t>.”</a:t>
            </a:r>
          </a:p>
          <a:p>
            <a:pPr marL="0" indent="0">
              <a:buNone/>
            </a:pPr>
            <a:r>
              <a:rPr lang="fi-FI" dirty="0" smtClean="0"/>
              <a:t>”Palveluntarjoaja </a:t>
            </a:r>
            <a:r>
              <a:rPr lang="fi-FI" dirty="0"/>
              <a:t>voi poiketa saavutettavuusvaatimuksista vain, jos se ennakkoon tehdyn saavutettavuusarvioinnin perusteella voi osoittaa vaatimusten toteuttamisen aiheuttavan sen toiminnalle kohtuuttoman </a:t>
            </a:r>
            <a:r>
              <a:rPr lang="fi-FI" dirty="0" smtClean="0"/>
              <a:t>rasitteen.” </a:t>
            </a:r>
            <a:endParaRPr lang="fi-FI" dirty="0"/>
          </a:p>
          <a:p>
            <a:pPr marL="0" indent="0">
              <a:buNone/>
            </a:pPr>
            <a:r>
              <a:rPr lang="fi-FI" dirty="0" smtClean="0"/>
              <a:t> </a:t>
            </a:r>
            <a:r>
              <a:rPr lang="fi-FI" dirty="0"/>
              <a:t>(</a:t>
            </a:r>
            <a:r>
              <a:rPr lang="fi-FI" dirty="0">
                <a:hlinkClick r:id="rId2"/>
              </a:rPr>
              <a:t>Laki digitaalisten palvelujen </a:t>
            </a:r>
            <a:r>
              <a:rPr lang="fi-FI" dirty="0" smtClean="0">
                <a:hlinkClick r:id="rId2"/>
              </a:rPr>
              <a:t>tarjoamisesta 306/2019 </a:t>
            </a:r>
            <a:r>
              <a:rPr lang="fi-FI" dirty="0" smtClean="0"/>
              <a:t>).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3706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solidFill>
                  <a:srgbClr val="383EEA"/>
                </a:solidFill>
              </a:rPr>
              <a:t>Saavutettavuusseloste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Jokaisen organisaation, jota lain saavutettavuusvaatimukset koskevat, on tehtävä verkkosivustoistaan ja mobiilisovelluksistaan saavutettavuusseloste ja laitettava se </a:t>
            </a:r>
            <a:r>
              <a:rPr lang="fi-FI" dirty="0" smtClean="0"/>
              <a:t>verkkosivuilleen.</a:t>
            </a:r>
          </a:p>
          <a:p>
            <a:r>
              <a:rPr lang="fi-FI" dirty="0"/>
              <a:t>Saavutettavuusselosteessa kuvataan verkkopalvelun saavutettavuuden tila ja mahdolliset poikkeamat saavutettavuusvaatimuksista. Lisäksi selosteessa kerrotaan, miten käyttäjä voi antaa saavutettavuuspalautetta.</a:t>
            </a:r>
          </a:p>
        </p:txBody>
      </p:sp>
    </p:spTree>
    <p:extLst>
      <p:ext uri="{BB962C8B-B14F-4D97-AF65-F5344CB8AC3E}">
        <p14:creationId xmlns:p14="http://schemas.microsoft.com/office/powerpoint/2010/main" val="390204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solidFill>
                  <a:srgbClr val="383EEA"/>
                </a:solidFill>
              </a:rPr>
              <a:t>Siirtymäajat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1569721"/>
            <a:ext cx="7886700" cy="4668203"/>
          </a:xfrm>
        </p:spPr>
        <p:txBody>
          <a:bodyPr>
            <a:normAutofit fontScale="85000" lnSpcReduction="20000"/>
          </a:bodyPr>
          <a:lstStyle/>
          <a:p>
            <a:r>
              <a:rPr lang="fi-FI" dirty="0" smtClean="0"/>
              <a:t>23.9.2018 </a:t>
            </a:r>
            <a:r>
              <a:rPr lang="fi-FI" dirty="0"/>
              <a:t>ja sen jälkeen julkaistujen verkkosivustojen pitää olla saavutettavuusvaatimusten mukaisia alkaen 23.9.2019.</a:t>
            </a:r>
          </a:p>
          <a:p>
            <a:r>
              <a:rPr lang="fi-FI" dirty="0"/>
              <a:t>Ennen 23.9.2018 julkaistujen verkkosivustojen pitää olla saavutettavuusvaatimusten mukaisia </a:t>
            </a:r>
            <a:r>
              <a:rPr lang="fi-FI" dirty="0" smtClean="0"/>
              <a:t>23.9.2020</a:t>
            </a:r>
          </a:p>
          <a:p>
            <a:r>
              <a:rPr lang="fi-FI" dirty="0"/>
              <a:t>Mobiilisovellusten pitää olla saavutettavuusvaatimusten mukaisia 23.6.2021 </a:t>
            </a:r>
            <a:r>
              <a:rPr lang="fi-FI" dirty="0" smtClean="0"/>
              <a:t>alkaen</a:t>
            </a:r>
          </a:p>
          <a:p>
            <a:r>
              <a:rPr lang="fi-FI" dirty="0"/>
              <a:t>Verkkosivuilla julkaistujen videoiden ja äänilähetysten pitää olla saavutettavuusvaatimusten mukaisia alkaen 23.9.2020 (ja viimeistään 14 vrk sen jälkeen, kun ne on julkaistu</a:t>
            </a:r>
            <a:r>
              <a:rPr lang="fi-FI" dirty="0" smtClean="0"/>
              <a:t>).</a:t>
            </a:r>
          </a:p>
          <a:p>
            <a:r>
              <a:rPr lang="fi-FI" dirty="0"/>
              <a:t>Tiedostojen, esim. pdf- ja </a:t>
            </a:r>
            <a:r>
              <a:rPr lang="fi-FI" dirty="0" err="1"/>
              <a:t>word</a:t>
            </a:r>
            <a:r>
              <a:rPr lang="fi-FI" dirty="0"/>
              <a:t>-tiedostojen, pitää olla saavutettavuusvaatimusten mukaisia siinä vaiheessa kun vaatimukset tulevat koskemaan koko sivustoa tai sovellusta edellä mainittujen siirtymäaikojen mukaan</a:t>
            </a:r>
            <a:r>
              <a:rPr lang="fi-FI" dirty="0" smtClean="0"/>
              <a:t>.</a:t>
            </a:r>
            <a:endParaRPr lang="fi-FI" dirty="0"/>
          </a:p>
          <a:p>
            <a:r>
              <a:rPr lang="fi-FI" dirty="0" smtClean="0">
                <a:hlinkClick r:id="rId2"/>
              </a:rPr>
              <a:t>Saavutettavuusvaatimukset.fi. Siirtymäajat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9590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solidFill>
                  <a:srgbClr val="383EEA"/>
                </a:solidFill>
              </a:rPr>
              <a:t>Saavutettavuusvaatimukset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3200" dirty="0"/>
              <a:t>Lain saavutettavuusvaatimukset perustuvat  </a:t>
            </a:r>
            <a:r>
              <a:rPr lang="fi-FI" sz="3200" u="sng" dirty="0">
                <a:hlinkClick r:id="rId2"/>
              </a:rPr>
              <a:t>kansainväliseen verkkosisällön saavutettavuusohjeistukseen</a:t>
            </a:r>
            <a:r>
              <a:rPr lang="fi-FI" sz="3200" u="sng" dirty="0"/>
              <a:t> </a:t>
            </a:r>
            <a:r>
              <a:rPr lang="fi-FI" sz="3200" dirty="0"/>
              <a:t>(Web Content Accessibility </a:t>
            </a:r>
            <a:r>
              <a:rPr lang="fi-FI" sz="3200" dirty="0" err="1"/>
              <a:t>Guidelines</a:t>
            </a:r>
            <a:r>
              <a:rPr lang="fi-FI" sz="3200" dirty="0"/>
              <a:t>, WCAG), A- ja AA-tason </a:t>
            </a:r>
            <a:r>
              <a:rPr lang="fi-FI" sz="3200" dirty="0" smtClean="0"/>
              <a:t>onnistumiskriteereihin</a:t>
            </a:r>
          </a:p>
          <a:p>
            <a:pPr lvl="1"/>
            <a:r>
              <a:rPr lang="fi-FI" sz="2800" dirty="0" smtClean="0"/>
              <a:t>Onnistumiskriteereitä on noin 50 </a:t>
            </a:r>
            <a:endParaRPr lang="fi-FI" sz="2800" dirty="0"/>
          </a:p>
          <a:p>
            <a:pPr lvl="1"/>
            <a:r>
              <a:rPr lang="fi-FI" sz="2800" dirty="0"/>
              <a:t>Ainoastaan AA-tason WCAG-kriteeri 1.2.4, joka velvoittaisi suorien videolähetysten tekstittämiseen, ei kuulu lain vaatimuksiin.</a:t>
            </a:r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9529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>
                <a:solidFill>
                  <a:srgbClr val="383EEA"/>
                </a:solidFill>
                <a:latin typeface="Gill Sans MT" panose="020B0502020104020203" pitchFamily="34" charset="0"/>
              </a:rPr>
              <a:t>Verkkosisällön </a:t>
            </a:r>
            <a:r>
              <a:rPr lang="fi-FI" dirty="0" smtClean="0">
                <a:solidFill>
                  <a:srgbClr val="383EEA"/>
                </a:solidFill>
                <a:latin typeface="Gill Sans MT" panose="020B0502020104020203" pitchFamily="34" charset="0"/>
              </a:rPr>
              <a:t>saavutettavuusohjeet</a:t>
            </a:r>
            <a:endParaRPr lang="fi-FI" dirty="0">
              <a:solidFill>
                <a:srgbClr val="383EEA"/>
              </a:solidFill>
              <a:latin typeface="Gill Sans MT" panose="020B0502020104020203" pitchFamily="34" charset="0"/>
            </a:endParaRPr>
          </a:p>
        </p:txBody>
      </p:sp>
      <p:grpSp>
        <p:nvGrpSpPr>
          <p:cNvPr id="6" name="Group 5" descr="Havaittava, hallittava, ymmärrettävä, toimintavarma"/>
          <p:cNvGrpSpPr/>
          <p:nvPr/>
        </p:nvGrpSpPr>
        <p:grpSpPr>
          <a:xfrm>
            <a:off x="2152651" y="1467556"/>
            <a:ext cx="8639527" cy="3647949"/>
            <a:chOff x="820862" y="4161455"/>
            <a:chExt cx="8282125" cy="2545088"/>
          </a:xfrm>
        </p:grpSpPr>
        <p:grpSp>
          <p:nvGrpSpPr>
            <p:cNvPr id="4" name="Group 3"/>
            <p:cNvGrpSpPr/>
            <p:nvPr/>
          </p:nvGrpSpPr>
          <p:grpSpPr>
            <a:xfrm>
              <a:off x="820862" y="4291398"/>
              <a:ext cx="8282125" cy="2211001"/>
              <a:chOff x="294053" y="1253805"/>
              <a:chExt cx="9776254" cy="4350391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796696" y="1253805"/>
                <a:ext cx="3801656" cy="2382238"/>
                <a:chOff x="168045" y="472"/>
                <a:chExt cx="3801655" cy="2382239"/>
              </a:xfrm>
            </p:grpSpPr>
            <p:sp>
              <p:nvSpPr>
                <p:cNvPr id="25" name="Rectangle 24" hidden="1"/>
                <p:cNvSpPr/>
                <p:nvPr/>
              </p:nvSpPr>
              <p:spPr>
                <a:xfrm>
                  <a:off x="168045" y="472"/>
                  <a:ext cx="3607981" cy="2007873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accent5"/>
                </a:fontRef>
              </p:style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361719" y="374838"/>
                  <a:ext cx="3607981" cy="2007873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accent5"/>
                </a:fontRef>
              </p:style>
              <p:txBody>
                <a:bodyPr spcFirstLastPara="0" vert="horz" wrap="square" lIns="152400" tIns="152400" rIns="152400" bIns="152400" numCol="1" spcCol="1270" anchor="ctr" anchorCtr="0">
                  <a:noAutofit/>
                </a:bodyPr>
                <a:lstStyle/>
                <a:p>
                  <a:pPr defTabSz="17780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3200" dirty="0" err="1" smtClean="0">
                      <a:solidFill>
                        <a:schemeClr val="accent1">
                          <a:lumMod val="50000"/>
                        </a:schemeClr>
                      </a:solidFill>
                      <a:latin typeface="Gill Sans MT" panose="020B0502020104020203" pitchFamily="34" charset="0"/>
                    </a:rPr>
                    <a:t>Havaittava</a:t>
                  </a:r>
                  <a:endParaRPr lang="en-US" sz="3200" dirty="0" smtClean="0">
                    <a:solidFill>
                      <a:schemeClr val="accent1">
                        <a:lumMod val="50000"/>
                      </a:schemeClr>
                    </a:solidFill>
                    <a:latin typeface="Gill Sans MT" panose="020B0502020104020203" pitchFamily="34" charset="0"/>
                  </a:endParaRPr>
                </a:p>
                <a:p>
                  <a:pPr defTabSz="17780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2800" dirty="0" smtClean="0">
                      <a:solidFill>
                        <a:schemeClr val="accent1">
                          <a:lumMod val="50000"/>
                        </a:schemeClr>
                      </a:solidFill>
                      <a:latin typeface="Gill Sans MT" panose="020B0502020104020203" pitchFamily="34" charset="0"/>
                    </a:rPr>
                    <a:t>(Perceivable)</a:t>
                  </a:r>
                  <a:endParaRPr lang="en-US" sz="2800" dirty="0">
                    <a:solidFill>
                      <a:schemeClr val="accent1">
                        <a:lumMod val="50000"/>
                      </a:schemeClr>
                    </a:solidFill>
                    <a:latin typeface="Gill Sans MT" panose="020B0502020104020203" pitchFamily="34" charset="0"/>
                  </a:endParaRPr>
                </a:p>
              </p:txBody>
            </p:sp>
          </p:grpSp>
          <p:grpSp>
            <p:nvGrpSpPr>
              <p:cNvPr id="16" name="Group 15"/>
              <p:cNvGrpSpPr/>
              <p:nvPr/>
            </p:nvGrpSpPr>
            <p:grpSpPr>
              <a:xfrm>
                <a:off x="4739323" y="1253805"/>
                <a:ext cx="4571145" cy="2382239"/>
                <a:chOff x="4110671" y="472"/>
                <a:chExt cx="4571145" cy="2382239"/>
              </a:xfrm>
            </p:grpSpPr>
            <p:sp>
              <p:nvSpPr>
                <p:cNvPr id="23" name="Rectangle 22" hidden="1"/>
                <p:cNvSpPr/>
                <p:nvPr/>
              </p:nvSpPr>
              <p:spPr>
                <a:xfrm>
                  <a:off x="4110671" y="472"/>
                  <a:ext cx="3607981" cy="2007873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accent5"/>
                </a:fontRef>
              </p:style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5889717" y="374838"/>
                  <a:ext cx="2792099" cy="2007873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accent5"/>
                </a:fontRef>
              </p:style>
              <p:txBody>
                <a:bodyPr spcFirstLastPara="0" vert="horz" wrap="square" lIns="152400" tIns="152400" rIns="152400" bIns="152400" numCol="1" spcCol="1270" anchor="ctr" anchorCtr="0">
                  <a:noAutofit/>
                </a:bodyPr>
                <a:lstStyle/>
                <a:p>
                  <a:pPr defTabSz="17780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3200" dirty="0" err="1" smtClean="0">
                      <a:solidFill>
                        <a:schemeClr val="accent1">
                          <a:lumMod val="50000"/>
                        </a:schemeClr>
                      </a:solidFill>
                      <a:latin typeface="Gill Sans MT" panose="020B0502020104020203" pitchFamily="34" charset="0"/>
                    </a:rPr>
                    <a:t>Hallittava</a:t>
                  </a:r>
                  <a:endParaRPr lang="en-US" sz="3200" dirty="0" smtClean="0">
                    <a:solidFill>
                      <a:schemeClr val="accent1">
                        <a:lumMod val="50000"/>
                      </a:schemeClr>
                    </a:solidFill>
                    <a:latin typeface="Gill Sans MT" panose="020B0502020104020203" pitchFamily="34" charset="0"/>
                  </a:endParaRPr>
                </a:p>
                <a:p>
                  <a:pPr defTabSz="17780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2800" dirty="0" smtClean="0">
                      <a:solidFill>
                        <a:schemeClr val="accent1">
                          <a:lumMod val="50000"/>
                        </a:schemeClr>
                      </a:solidFill>
                      <a:latin typeface="Gill Sans MT" panose="020B0502020104020203" pitchFamily="34" charset="0"/>
                    </a:rPr>
                    <a:t>(Operable)</a:t>
                  </a:r>
                  <a:endParaRPr lang="en-US" sz="2800" dirty="0">
                    <a:solidFill>
                      <a:schemeClr val="accent1">
                        <a:lumMod val="50000"/>
                      </a:schemeClr>
                    </a:solidFill>
                    <a:latin typeface="Gill Sans MT" panose="020B0502020104020203" pitchFamily="34" charset="0"/>
                  </a:endParaRPr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294053" y="3596323"/>
                <a:ext cx="4110624" cy="2007873"/>
                <a:chOff x="-334598" y="2342991"/>
                <a:chExt cx="4110624" cy="2007873"/>
              </a:xfrm>
            </p:grpSpPr>
            <p:sp>
              <p:nvSpPr>
                <p:cNvPr id="21" name="Rectangle 20" hidden="1"/>
                <p:cNvSpPr/>
                <p:nvPr/>
              </p:nvSpPr>
              <p:spPr>
                <a:xfrm>
                  <a:off x="168045" y="2342991"/>
                  <a:ext cx="3607981" cy="2007873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accent5"/>
                </a:fontRef>
              </p:style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-334598" y="2342991"/>
                  <a:ext cx="3607981" cy="2007873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accent5"/>
                </a:fontRef>
              </p:style>
              <p:txBody>
                <a:bodyPr spcFirstLastPara="0" vert="horz" wrap="square" lIns="152400" tIns="152400" rIns="152400" bIns="152400" numCol="1" spcCol="1270" anchor="ctr" anchorCtr="0">
                  <a:noAutofit/>
                </a:bodyPr>
                <a:lstStyle/>
                <a:p>
                  <a:pPr defTabSz="17780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3200" dirty="0" err="1" smtClean="0">
                      <a:solidFill>
                        <a:schemeClr val="accent1">
                          <a:lumMod val="50000"/>
                        </a:schemeClr>
                      </a:solidFill>
                      <a:latin typeface="Gill Sans MT" panose="020B0502020104020203" pitchFamily="34" charset="0"/>
                    </a:rPr>
                    <a:t>Ymmärrettävä</a:t>
                  </a:r>
                  <a:endParaRPr lang="en-US" sz="3200" dirty="0" smtClean="0">
                    <a:solidFill>
                      <a:schemeClr val="accent1">
                        <a:lumMod val="50000"/>
                      </a:schemeClr>
                    </a:solidFill>
                    <a:latin typeface="Gill Sans MT" panose="020B0502020104020203" pitchFamily="34" charset="0"/>
                  </a:endParaRPr>
                </a:p>
                <a:p>
                  <a:pPr defTabSz="17780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2800" dirty="0" smtClean="0">
                      <a:solidFill>
                        <a:schemeClr val="accent1">
                          <a:lumMod val="50000"/>
                        </a:schemeClr>
                      </a:solidFill>
                      <a:latin typeface="Gill Sans MT" panose="020B0502020104020203" pitchFamily="34" charset="0"/>
                    </a:rPr>
                    <a:t>(Understandable)</a:t>
                  </a:r>
                  <a:endPara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Gill Sans MT" panose="020B0502020104020203" pitchFamily="34" charset="0"/>
                  </a:endParaRPr>
                </a:p>
              </p:txBody>
            </p:sp>
          </p:grpSp>
          <p:grpSp>
            <p:nvGrpSpPr>
              <p:cNvPr id="18" name="Group 17"/>
              <p:cNvGrpSpPr/>
              <p:nvPr/>
            </p:nvGrpSpPr>
            <p:grpSpPr>
              <a:xfrm>
                <a:off x="4739322" y="3596323"/>
                <a:ext cx="5330985" cy="2007873"/>
                <a:chOff x="4110672" y="2342991"/>
                <a:chExt cx="5330984" cy="2007873"/>
              </a:xfrm>
            </p:grpSpPr>
            <p:sp>
              <p:nvSpPr>
                <p:cNvPr id="19" name="Rectangle 18" hidden="1"/>
                <p:cNvSpPr/>
                <p:nvPr/>
              </p:nvSpPr>
              <p:spPr>
                <a:xfrm>
                  <a:off x="4110672" y="2342991"/>
                  <a:ext cx="3607981" cy="2007873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accent5"/>
                </a:fontRef>
              </p:style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5833675" y="2342991"/>
                  <a:ext cx="3607981" cy="2007873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accent5"/>
                </a:fontRef>
              </p:style>
              <p:txBody>
                <a:bodyPr spcFirstLastPara="0" vert="horz" wrap="square" lIns="152400" tIns="152400" rIns="152400" bIns="152400" numCol="1" spcCol="1270" anchor="ctr" anchorCtr="0">
                  <a:noAutofit/>
                </a:bodyPr>
                <a:lstStyle/>
                <a:p>
                  <a:pPr defTabSz="17780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3200" dirty="0" err="1" smtClean="0">
                      <a:solidFill>
                        <a:schemeClr val="accent1">
                          <a:lumMod val="50000"/>
                        </a:schemeClr>
                      </a:solidFill>
                      <a:latin typeface="Gill Sans MT" panose="020B0502020104020203" pitchFamily="34" charset="0"/>
                    </a:rPr>
                    <a:t>Toimintavarma</a:t>
                  </a:r>
                  <a:endParaRPr lang="en-US" sz="3200" dirty="0" smtClean="0">
                    <a:solidFill>
                      <a:schemeClr val="accent1">
                        <a:lumMod val="50000"/>
                      </a:schemeClr>
                    </a:solidFill>
                    <a:latin typeface="Gill Sans MT" panose="020B0502020104020203" pitchFamily="34" charset="0"/>
                  </a:endParaRPr>
                </a:p>
                <a:p>
                  <a:pPr defTabSz="17780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2800" dirty="0" smtClean="0">
                      <a:solidFill>
                        <a:schemeClr val="accent1">
                          <a:lumMod val="50000"/>
                        </a:schemeClr>
                      </a:solidFill>
                      <a:latin typeface="Gill Sans MT" panose="020B0502020104020203" pitchFamily="34" charset="0"/>
                    </a:rPr>
                    <a:t>(Robust)</a:t>
                  </a:r>
                  <a:endParaRPr lang="en-US" sz="2800" dirty="0">
                    <a:solidFill>
                      <a:schemeClr val="accent1">
                        <a:lumMod val="50000"/>
                      </a:schemeClr>
                    </a:solidFill>
                    <a:latin typeface="Gill Sans MT" panose="020B0502020104020203" pitchFamily="34" charset="0"/>
                  </a:endParaRPr>
                </a:p>
              </p:txBody>
            </p:sp>
          </p:grpSp>
        </p:grpSp>
        <p:pic>
          <p:nvPicPr>
            <p:cNvPr id="5" name="Picture 4" descr="&quot; &quot;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4688" y="4189102"/>
              <a:ext cx="1428750" cy="1428750"/>
            </a:xfrm>
            <a:prstGeom prst="rect">
              <a:avLst/>
            </a:prstGeom>
          </p:spPr>
        </p:pic>
        <p:pic>
          <p:nvPicPr>
            <p:cNvPr id="7" name="Picture 6" descr="” ”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2822" y="5206201"/>
              <a:ext cx="1428750" cy="1428750"/>
            </a:xfrm>
            <a:prstGeom prst="rect">
              <a:avLst/>
            </a:prstGeom>
          </p:spPr>
        </p:pic>
        <p:pic>
          <p:nvPicPr>
            <p:cNvPr id="9" name="Picture 8" descr="” ”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9075" y="4161455"/>
              <a:ext cx="1428750" cy="1428750"/>
            </a:xfrm>
            <a:prstGeom prst="rect">
              <a:avLst/>
            </a:prstGeom>
          </p:spPr>
        </p:pic>
        <p:pic>
          <p:nvPicPr>
            <p:cNvPr id="10" name="Picture 9" descr="” ”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8199" y="5277793"/>
              <a:ext cx="1428750" cy="1428750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838200" y="5667022"/>
            <a:ext cx="10157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>
                <a:hlinkClick r:id="rId6"/>
              </a:rPr>
              <a:t>Web Content Accessibility </a:t>
            </a:r>
            <a:r>
              <a:rPr lang="fi-FI" sz="2800" dirty="0" err="1">
                <a:hlinkClick r:id="rId6"/>
              </a:rPr>
              <a:t>Guidelines</a:t>
            </a:r>
            <a:r>
              <a:rPr lang="fi-FI" sz="2800" dirty="0">
                <a:hlinkClick r:id="rId6"/>
              </a:rPr>
              <a:t> (WCAG 2.1</a:t>
            </a:r>
            <a:r>
              <a:rPr lang="fi-FI" sz="2800" dirty="0" smtClean="0">
                <a:hlinkClick r:id="rId6"/>
              </a:rPr>
              <a:t>)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258332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JYU sisältö pohjat">
  <a:themeElements>
    <a:clrScheme name="JYU">
      <a:dk1>
        <a:sysClr val="windowText" lastClr="000000"/>
      </a:dk1>
      <a:lt1>
        <a:sysClr val="window" lastClr="FFFFFF"/>
      </a:lt1>
      <a:dk2>
        <a:srgbClr val="002957"/>
      </a:dk2>
      <a:lt2>
        <a:srgbClr val="C7C9C8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EEFEE"/>
      </a:accent5>
      <a:accent6>
        <a:srgbClr val="1A3C68"/>
      </a:accent6>
      <a:hlink>
        <a:srgbClr val="F1563F"/>
      </a:hlink>
      <a:folHlink>
        <a:srgbClr val="CD1619"/>
      </a:folHlink>
    </a:clrScheme>
    <a:fontScheme name="Elementit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em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722</TotalTime>
  <Words>1297</Words>
  <Application>Microsoft Office PowerPoint</Application>
  <PresentationFormat>Widescreen</PresentationFormat>
  <Paragraphs>237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</vt:lpstr>
      <vt:lpstr>Calibri</vt:lpstr>
      <vt:lpstr>Calibri Light</vt:lpstr>
      <vt:lpstr>Gill Sans MT</vt:lpstr>
      <vt:lpstr>Helvetica</vt:lpstr>
      <vt:lpstr>Palatino Linotype</vt:lpstr>
      <vt:lpstr>Office Theme</vt:lpstr>
      <vt:lpstr>1_JYU sisältö pohjat</vt:lpstr>
      <vt:lpstr>Office-teema</vt:lpstr>
      <vt:lpstr>Digitaalinen saavutettavuus</vt:lpstr>
      <vt:lpstr>Työpajan aiheet</vt:lpstr>
      <vt:lpstr>Saavutettavuuden toteuttaminen on yhteistyötä</vt:lpstr>
      <vt:lpstr>Saavutettavuuden tarve ja ohjailu</vt:lpstr>
      <vt:lpstr>”Digilaki” tuli voimaan1.4.2019</vt:lpstr>
      <vt:lpstr>Saavutettavuusseloste</vt:lpstr>
      <vt:lpstr>Siirtymäajat</vt:lpstr>
      <vt:lpstr>Saavutettavuusvaatimukset</vt:lpstr>
      <vt:lpstr>Verkkosisällön saavutettavuusohjeet</vt:lpstr>
      <vt:lpstr>Saavutettavuuden perustehtäviä</vt:lpstr>
      <vt:lpstr>Käytä tyylejä</vt:lpstr>
      <vt:lpstr>Laadi kuvalliselle sisällölle tekstivastineet 1</vt:lpstr>
      <vt:lpstr>Laadi kuvalliselle sisällölle tekstivastineet 2</vt:lpstr>
      <vt:lpstr>Esimerkkejä tekstivastineista</vt:lpstr>
      <vt:lpstr>Tehtävä: laadi tekstivastine 1</vt:lpstr>
      <vt:lpstr>Tehtävä: laadi tekstivastine 2</vt:lpstr>
      <vt:lpstr>Varmista linkkien saavutettavuus</vt:lpstr>
      <vt:lpstr>Käytä värejä harkiten</vt:lpstr>
      <vt:lpstr>Saavutettavuuden tarkistaminen</vt:lpstr>
      <vt:lpstr>Toimisto-ohjelmien saavutettavuuden tarkistaminen</vt:lpstr>
      <vt:lpstr>Verkkosivun saavutettavuuden testaaminen</vt:lpstr>
      <vt:lpstr>Tehtävä: verkkosivun saavutettavuuden testaaminen</vt:lpstr>
      <vt:lpstr>Tehtävä: saavutettava PowerPoint-esitys</vt:lpstr>
      <vt:lpstr>Saavutettavat videot</vt:lpstr>
      <vt:lpstr>Tehtävä: kuvailutulkkauksen laatiminen</vt:lpstr>
      <vt:lpstr>Tekstin tunnistettavuus</vt:lpstr>
      <vt:lpstr>Tehtävä: muunna kuvamuotoinen teksti tunnistettavaksi</vt:lpstr>
      <vt:lpstr>Tehtävä: rehtorin kirje</vt:lpstr>
      <vt:lpstr>Tehtävät</vt:lpstr>
      <vt:lpstr>PDF:n saavutettavuus</vt:lpstr>
      <vt:lpstr>Helsingin kaupungin Saavutettava sisältö – Opas suunnitteluun ja sisällöntuotantoon  </vt:lpstr>
      <vt:lpstr>6. Helppokäyttöisyyden tarkistus PowerPointissa </vt:lpstr>
      <vt:lpstr>Verkkosisällön tekstivastineet:  PowerPoint 2016</vt:lpstr>
      <vt:lpstr>Lukemisjärjestyksen tarkistus PowerPointissa</vt:lpstr>
    </vt:vector>
  </TitlesOfParts>
  <Company>University Of Jyväskylä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Puupponen, Hannu</dc:creator>
  <cp:lastModifiedBy>Puupponen, Hannu</cp:lastModifiedBy>
  <cp:revision>82</cp:revision>
  <dcterms:created xsi:type="dcterms:W3CDTF">2019-11-09T13:20:36Z</dcterms:created>
  <dcterms:modified xsi:type="dcterms:W3CDTF">2019-12-08T14:34:44Z</dcterms:modified>
</cp:coreProperties>
</file>