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0"/>
  </p:notesMasterIdLst>
  <p:handoutMasterIdLst>
    <p:handoutMasterId r:id="rId31"/>
  </p:handoutMasterIdLst>
  <p:sldIdLst>
    <p:sldId id="256" r:id="rId2"/>
    <p:sldId id="278" r:id="rId3"/>
    <p:sldId id="273" r:id="rId4"/>
    <p:sldId id="275" r:id="rId5"/>
    <p:sldId id="279" r:id="rId6"/>
    <p:sldId id="262" r:id="rId7"/>
    <p:sldId id="263" r:id="rId8"/>
    <p:sldId id="271" r:id="rId9"/>
    <p:sldId id="258" r:id="rId10"/>
    <p:sldId id="266" r:id="rId11"/>
    <p:sldId id="272" r:id="rId12"/>
    <p:sldId id="267" r:id="rId13"/>
    <p:sldId id="268" r:id="rId14"/>
    <p:sldId id="269" r:id="rId15"/>
    <p:sldId id="264" r:id="rId16"/>
    <p:sldId id="277" r:id="rId17"/>
    <p:sldId id="280" r:id="rId18"/>
    <p:sldId id="265" r:id="rId19"/>
    <p:sldId id="270" r:id="rId20"/>
    <p:sldId id="276" r:id="rId21"/>
    <p:sldId id="288" r:id="rId22"/>
    <p:sldId id="281" r:id="rId23"/>
    <p:sldId id="282" r:id="rId24"/>
    <p:sldId id="283" r:id="rId25"/>
    <p:sldId id="284" r:id="rId26"/>
    <p:sldId id="285" r:id="rId27"/>
    <p:sldId id="286" r:id="rId28"/>
    <p:sldId id="287" r:id="rId29"/>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86B"/>
    <a:srgbClr val="953735"/>
    <a:srgbClr val="F2FFFF"/>
    <a:srgbClr val="D7E4E4"/>
    <a:srgbClr val="F2F2F2"/>
    <a:srgbClr val="E6B9B8"/>
    <a:srgbClr val="EEECE1"/>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441" autoAdjust="0"/>
  </p:normalViewPr>
  <p:slideViewPr>
    <p:cSldViewPr>
      <p:cViewPr varScale="1">
        <p:scale>
          <a:sx n="93" d="100"/>
          <a:sy n="93" d="100"/>
        </p:scale>
        <p:origin x="-234" y="-108"/>
      </p:cViewPr>
      <p:guideLst>
        <p:guide orient="horz" pos="2160"/>
        <p:guide pos="2880"/>
      </p:guideLst>
    </p:cSldViewPr>
  </p:slideViewPr>
  <p:outlineViewPr>
    <p:cViewPr>
      <p:scale>
        <a:sx n="33" d="100"/>
        <a:sy n="33" d="100"/>
      </p:scale>
      <p:origin x="246" y="33807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3" d="100"/>
          <a:sy n="83" d="100"/>
        </p:scale>
        <p:origin x="-3108" y="-78"/>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DC475-2B68-4686-907B-0FBE23A2F5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i-FI"/>
        </a:p>
      </dgm:t>
    </dgm:pt>
    <dgm:pt modelId="{C3823614-D5E7-47BA-9813-6A5AAB5E8632}">
      <dgm:prSet phldrT="[Teksti]">
        <dgm:style>
          <a:lnRef idx="1">
            <a:schemeClr val="accent6"/>
          </a:lnRef>
          <a:fillRef idx="2">
            <a:schemeClr val="accent6"/>
          </a:fillRef>
          <a:effectRef idx="1">
            <a:schemeClr val="accent6"/>
          </a:effectRef>
          <a:fontRef idx="minor">
            <a:schemeClr val="dk1"/>
          </a:fontRef>
        </dgm:style>
      </dgm:prSet>
      <dgm:spPr>
        <a:ln/>
      </dgm:spPr>
      <dgm:t>
        <a:bodyPr/>
        <a:lstStyle/>
        <a:p>
          <a:r>
            <a:rPr lang="fi-FI" baseline="0" dirty="0" smtClean="0">
              <a:solidFill>
                <a:schemeClr val="tx1"/>
              </a:solidFill>
              <a:latin typeface="+mn-lt"/>
            </a:rPr>
            <a:t>-SYL toteutti</a:t>
          </a:r>
        </a:p>
        <a:p>
          <a:r>
            <a:rPr lang="fi-FI" baseline="0" dirty="0" smtClean="0">
              <a:solidFill>
                <a:schemeClr val="tx1"/>
              </a:solidFill>
              <a:latin typeface="+mn-lt"/>
            </a:rPr>
            <a:t>-OKM rahoitti</a:t>
          </a:r>
        </a:p>
        <a:p>
          <a:r>
            <a:rPr lang="fi-FI" baseline="0" dirty="0" err="1" smtClean="0">
              <a:solidFill>
                <a:schemeClr val="tx1"/>
              </a:solidFill>
              <a:latin typeface="+mn-lt"/>
            </a:rPr>
            <a:t>-Unifi</a:t>
          </a:r>
          <a:r>
            <a:rPr lang="fi-FI" baseline="0" dirty="0" smtClean="0">
              <a:solidFill>
                <a:schemeClr val="tx1"/>
              </a:solidFill>
              <a:latin typeface="+mn-lt"/>
            </a:rPr>
            <a:t> tuki</a:t>
          </a:r>
          <a:endParaRPr lang="fi-FI" baseline="0" dirty="0">
            <a:solidFill>
              <a:schemeClr val="tx1"/>
            </a:solidFill>
            <a:latin typeface="+mn-lt"/>
          </a:endParaRPr>
        </a:p>
      </dgm:t>
    </dgm:pt>
    <dgm:pt modelId="{6A4C693A-8932-4CDF-AEA0-46C2D78F68ED}" type="parTrans" cxnId="{24166784-D56E-4B33-923D-EB227BD9427B}">
      <dgm:prSet/>
      <dgm:spPr/>
      <dgm:t>
        <a:bodyPr/>
        <a:lstStyle/>
        <a:p>
          <a:endParaRPr lang="fi-FI"/>
        </a:p>
      </dgm:t>
    </dgm:pt>
    <dgm:pt modelId="{C6C6166F-6DB1-4B1E-90D3-AF26C1C6FA58}" type="sibTrans" cxnId="{24166784-D56E-4B33-923D-EB227BD9427B}">
      <dgm:prSet/>
      <dgm:spPr/>
      <dgm:t>
        <a:bodyPr/>
        <a:lstStyle/>
        <a:p>
          <a:endParaRPr lang="fi-FI"/>
        </a:p>
      </dgm:t>
    </dgm:pt>
    <dgm:pt modelId="{E04F0661-8A85-49C6-9750-50FE1F24C266}">
      <dgm:prSet phldrT="[Teksti]">
        <dgm:style>
          <a:lnRef idx="1">
            <a:schemeClr val="accent6"/>
          </a:lnRef>
          <a:fillRef idx="2">
            <a:schemeClr val="accent6"/>
          </a:fillRef>
          <a:effectRef idx="1">
            <a:schemeClr val="accent6"/>
          </a:effectRef>
          <a:fontRef idx="minor">
            <a:schemeClr val="dk1"/>
          </a:fontRef>
        </dgm:style>
      </dgm:prSet>
      <dgm:spPr>
        <a:ln/>
      </dgm:spPr>
      <dgm:t>
        <a:bodyPr/>
        <a:lstStyle/>
        <a:p>
          <a:r>
            <a:rPr lang="fi-FI" u="sng" baseline="0" dirty="0" smtClean="0">
              <a:solidFill>
                <a:schemeClr val="tx1"/>
              </a:solidFill>
              <a:latin typeface="+mn-lt"/>
            </a:rPr>
            <a:t>Opiskelukykykäytännöt:</a:t>
          </a:r>
        </a:p>
        <a:p>
          <a:r>
            <a:rPr lang="fi-FI" baseline="0" dirty="0" smtClean="0">
              <a:solidFill>
                <a:schemeClr val="tx1"/>
              </a:solidFill>
              <a:latin typeface="+mn-lt"/>
            </a:rPr>
            <a:t>kerättiin yliopistoista hyviä käytäntöjä</a:t>
          </a:r>
          <a:endParaRPr lang="fi-FI" baseline="0" dirty="0">
            <a:solidFill>
              <a:schemeClr val="tx1"/>
            </a:solidFill>
            <a:latin typeface="+mn-lt"/>
          </a:endParaRPr>
        </a:p>
      </dgm:t>
    </dgm:pt>
    <dgm:pt modelId="{8B10E9CA-FDC0-4E77-947F-0E1CF0AB0E06}" type="parTrans" cxnId="{9D616496-5DD7-4C56-92B1-D993010B9640}">
      <dgm:prSet>
        <dgm:style>
          <a:lnRef idx="1">
            <a:schemeClr val="accent6"/>
          </a:lnRef>
          <a:fillRef idx="2">
            <a:schemeClr val="accent6"/>
          </a:fillRef>
          <a:effectRef idx="1">
            <a:schemeClr val="accent6"/>
          </a:effectRef>
          <a:fontRef idx="minor">
            <a:schemeClr val="dk1"/>
          </a:fontRef>
        </dgm:style>
      </dgm:prSet>
      <dgm:spPr>
        <a:ln/>
      </dgm:spPr>
      <dgm:t>
        <a:bodyPr/>
        <a:lstStyle/>
        <a:p>
          <a:endParaRPr lang="fi-FI" baseline="0">
            <a:solidFill>
              <a:schemeClr val="tx1"/>
            </a:solidFill>
            <a:latin typeface="+mn-lt"/>
          </a:endParaRPr>
        </a:p>
      </dgm:t>
    </dgm:pt>
    <dgm:pt modelId="{5FD56D24-2412-47BD-AC9C-6AC80E0CABC8}" type="sibTrans" cxnId="{9D616496-5DD7-4C56-92B1-D993010B9640}">
      <dgm:prSet/>
      <dgm:spPr/>
      <dgm:t>
        <a:bodyPr/>
        <a:lstStyle/>
        <a:p>
          <a:endParaRPr lang="fi-FI"/>
        </a:p>
      </dgm:t>
    </dgm:pt>
    <dgm:pt modelId="{818F83F7-9005-4AA3-A1E8-817FD2B767ED}">
      <dgm:prSet phldrT="[Teksti]">
        <dgm:style>
          <a:lnRef idx="1">
            <a:schemeClr val="accent6"/>
          </a:lnRef>
          <a:fillRef idx="2">
            <a:schemeClr val="accent6"/>
          </a:fillRef>
          <a:effectRef idx="1">
            <a:schemeClr val="accent6"/>
          </a:effectRef>
          <a:fontRef idx="minor">
            <a:schemeClr val="dk1"/>
          </a:fontRef>
        </dgm:style>
      </dgm:prSet>
      <dgm:spPr>
        <a:ln/>
      </dgm:spPr>
      <dgm:t>
        <a:bodyPr/>
        <a:lstStyle/>
        <a:p>
          <a:r>
            <a:rPr lang="fi-FI" u="sng" baseline="0" dirty="0" smtClean="0">
              <a:solidFill>
                <a:schemeClr val="tx1"/>
              </a:solidFill>
              <a:latin typeface="+mn-lt"/>
            </a:rPr>
            <a:t>Opiskelukykysuositukset:</a:t>
          </a:r>
        </a:p>
        <a:p>
          <a:r>
            <a:rPr lang="fi-FI" baseline="0" dirty="0" smtClean="0">
              <a:solidFill>
                <a:schemeClr val="tx1"/>
              </a:solidFill>
              <a:latin typeface="+mn-lt"/>
            </a:rPr>
            <a:t>laadittiin suositukset opiskelukyvyn edistämiseen</a:t>
          </a:r>
          <a:endParaRPr lang="fi-FI" baseline="0" dirty="0">
            <a:solidFill>
              <a:schemeClr val="tx1"/>
            </a:solidFill>
            <a:latin typeface="+mn-lt"/>
          </a:endParaRPr>
        </a:p>
      </dgm:t>
    </dgm:pt>
    <dgm:pt modelId="{48240006-7DB8-4444-B889-CD11B3616553}" type="parTrans" cxnId="{92DD0A4E-D5C2-4A93-9426-2C29D29A47FA}">
      <dgm:prSet>
        <dgm:style>
          <a:lnRef idx="1">
            <a:schemeClr val="accent6"/>
          </a:lnRef>
          <a:fillRef idx="2">
            <a:schemeClr val="accent6"/>
          </a:fillRef>
          <a:effectRef idx="1">
            <a:schemeClr val="accent6"/>
          </a:effectRef>
          <a:fontRef idx="minor">
            <a:schemeClr val="dk1"/>
          </a:fontRef>
        </dgm:style>
      </dgm:prSet>
      <dgm:spPr>
        <a:ln/>
      </dgm:spPr>
      <dgm:t>
        <a:bodyPr/>
        <a:lstStyle/>
        <a:p>
          <a:endParaRPr lang="fi-FI" baseline="0">
            <a:solidFill>
              <a:schemeClr val="tx1"/>
            </a:solidFill>
            <a:latin typeface="+mn-lt"/>
          </a:endParaRPr>
        </a:p>
      </dgm:t>
    </dgm:pt>
    <dgm:pt modelId="{F7F3D1C9-51A3-42AF-9F31-41BE7E04749C}" type="sibTrans" cxnId="{92DD0A4E-D5C2-4A93-9426-2C29D29A47FA}">
      <dgm:prSet/>
      <dgm:spPr/>
      <dgm:t>
        <a:bodyPr/>
        <a:lstStyle/>
        <a:p>
          <a:endParaRPr lang="fi-FI"/>
        </a:p>
      </dgm:t>
    </dgm:pt>
    <dgm:pt modelId="{3AD1743F-113B-4AD3-A76A-73E4F029F20E}">
      <dgm:prSet phldrT="[Teksti]">
        <dgm:style>
          <a:lnRef idx="1">
            <a:schemeClr val="accent6"/>
          </a:lnRef>
          <a:fillRef idx="2">
            <a:schemeClr val="accent6"/>
          </a:fillRef>
          <a:effectRef idx="1">
            <a:schemeClr val="accent6"/>
          </a:effectRef>
          <a:fontRef idx="minor">
            <a:schemeClr val="dk1"/>
          </a:fontRef>
        </dgm:style>
      </dgm:prSet>
      <dgm:spPr>
        <a:ln/>
      </dgm:spPr>
      <dgm:t>
        <a:bodyPr/>
        <a:lstStyle/>
        <a:p>
          <a:r>
            <a:rPr lang="fi-FI" u="none" baseline="0" dirty="0" smtClean="0">
              <a:solidFill>
                <a:schemeClr val="tx1"/>
              </a:solidFill>
              <a:latin typeface="+mn-lt"/>
            </a:rPr>
            <a:t>Kyky-toiminnan levittäminen</a:t>
          </a:r>
        </a:p>
      </dgm:t>
    </dgm:pt>
    <dgm:pt modelId="{BCB834FC-1402-4BB1-AE7F-68F1D838E2AD}" type="parTrans" cxnId="{2BF1EA25-F950-4666-8D6E-365A89D3C4C5}">
      <dgm:prSet/>
      <dgm:spPr/>
      <dgm:t>
        <a:bodyPr/>
        <a:lstStyle/>
        <a:p>
          <a:endParaRPr lang="fi-FI"/>
        </a:p>
      </dgm:t>
    </dgm:pt>
    <dgm:pt modelId="{687C5215-4939-4670-80BF-17DF45EBA226}" type="sibTrans" cxnId="{2BF1EA25-F950-4666-8D6E-365A89D3C4C5}">
      <dgm:prSet/>
      <dgm:spPr/>
      <dgm:t>
        <a:bodyPr/>
        <a:lstStyle/>
        <a:p>
          <a:endParaRPr lang="fi-FI"/>
        </a:p>
      </dgm:t>
    </dgm:pt>
    <dgm:pt modelId="{E97A1F4C-C335-4E32-81AD-E3C4CDA92F8A}" type="pres">
      <dgm:prSet presAssocID="{0C2DC475-2B68-4686-907B-0FBE23A2F5D7}" presName="hierChild1" presStyleCnt="0">
        <dgm:presLayoutVars>
          <dgm:orgChart val="1"/>
          <dgm:chPref val="1"/>
          <dgm:dir/>
          <dgm:animOne val="branch"/>
          <dgm:animLvl val="lvl"/>
          <dgm:resizeHandles/>
        </dgm:presLayoutVars>
      </dgm:prSet>
      <dgm:spPr/>
      <dgm:t>
        <a:bodyPr/>
        <a:lstStyle/>
        <a:p>
          <a:endParaRPr lang="fi-FI"/>
        </a:p>
      </dgm:t>
    </dgm:pt>
    <dgm:pt modelId="{1EA064A8-585A-4A3C-8CC3-213889E9ECB3}" type="pres">
      <dgm:prSet presAssocID="{C3823614-D5E7-47BA-9813-6A5AAB5E8632}" presName="hierRoot1" presStyleCnt="0">
        <dgm:presLayoutVars>
          <dgm:hierBranch val="init"/>
        </dgm:presLayoutVars>
      </dgm:prSet>
      <dgm:spPr/>
    </dgm:pt>
    <dgm:pt modelId="{3CAC9717-625C-428B-8441-1FE9118E2765}" type="pres">
      <dgm:prSet presAssocID="{C3823614-D5E7-47BA-9813-6A5AAB5E8632}" presName="rootComposite1" presStyleCnt="0"/>
      <dgm:spPr/>
    </dgm:pt>
    <dgm:pt modelId="{C1BE54A2-4057-4BB4-9CA4-A6D9DB9F7FBB}" type="pres">
      <dgm:prSet presAssocID="{C3823614-D5E7-47BA-9813-6A5AAB5E8632}" presName="rootText1" presStyleLbl="node0" presStyleIdx="0" presStyleCnt="2" custLinFactNeighborX="31617" custLinFactNeighborY="-32522">
        <dgm:presLayoutVars>
          <dgm:chPref val="3"/>
        </dgm:presLayoutVars>
      </dgm:prSet>
      <dgm:spPr/>
      <dgm:t>
        <a:bodyPr/>
        <a:lstStyle/>
        <a:p>
          <a:endParaRPr lang="fi-FI"/>
        </a:p>
      </dgm:t>
    </dgm:pt>
    <dgm:pt modelId="{50DA76AA-B9CB-4FD8-8C7B-2240F5B4A74B}" type="pres">
      <dgm:prSet presAssocID="{C3823614-D5E7-47BA-9813-6A5AAB5E8632}" presName="rootConnector1" presStyleLbl="node1" presStyleIdx="0" presStyleCnt="0"/>
      <dgm:spPr/>
      <dgm:t>
        <a:bodyPr/>
        <a:lstStyle/>
        <a:p>
          <a:endParaRPr lang="fi-FI"/>
        </a:p>
      </dgm:t>
    </dgm:pt>
    <dgm:pt modelId="{CB59D65E-1484-4C87-88D1-D7EBB56D7557}" type="pres">
      <dgm:prSet presAssocID="{C3823614-D5E7-47BA-9813-6A5AAB5E8632}" presName="hierChild2" presStyleCnt="0"/>
      <dgm:spPr/>
    </dgm:pt>
    <dgm:pt modelId="{B075EB17-871D-499F-B601-7D9806034A3A}" type="pres">
      <dgm:prSet presAssocID="{8B10E9CA-FDC0-4E77-947F-0E1CF0AB0E06}" presName="Name37" presStyleLbl="parChTrans1D2" presStyleIdx="0" presStyleCnt="2"/>
      <dgm:spPr/>
      <dgm:t>
        <a:bodyPr/>
        <a:lstStyle/>
        <a:p>
          <a:endParaRPr lang="fi-FI"/>
        </a:p>
      </dgm:t>
    </dgm:pt>
    <dgm:pt modelId="{E26C37B5-95F0-4C9A-9CB3-F2D23A332CD8}" type="pres">
      <dgm:prSet presAssocID="{E04F0661-8A85-49C6-9750-50FE1F24C266}" presName="hierRoot2" presStyleCnt="0">
        <dgm:presLayoutVars>
          <dgm:hierBranch val="init"/>
        </dgm:presLayoutVars>
      </dgm:prSet>
      <dgm:spPr/>
    </dgm:pt>
    <dgm:pt modelId="{59AA4D51-BC68-43C3-9685-8138C2D95F42}" type="pres">
      <dgm:prSet presAssocID="{E04F0661-8A85-49C6-9750-50FE1F24C266}" presName="rootComposite" presStyleCnt="0"/>
      <dgm:spPr/>
    </dgm:pt>
    <dgm:pt modelId="{32CA362A-8594-4166-8C72-7D8F7BBA2126}" type="pres">
      <dgm:prSet presAssocID="{E04F0661-8A85-49C6-9750-50FE1F24C266}" presName="rootText" presStyleLbl="node2" presStyleIdx="0" presStyleCnt="2" custLinFactNeighborX="-6" custLinFactNeighborY="-67045">
        <dgm:presLayoutVars>
          <dgm:chPref val="3"/>
        </dgm:presLayoutVars>
      </dgm:prSet>
      <dgm:spPr/>
      <dgm:t>
        <a:bodyPr/>
        <a:lstStyle/>
        <a:p>
          <a:endParaRPr lang="fi-FI"/>
        </a:p>
      </dgm:t>
    </dgm:pt>
    <dgm:pt modelId="{CA265C79-710D-4B2D-B668-884BD2BA4F07}" type="pres">
      <dgm:prSet presAssocID="{E04F0661-8A85-49C6-9750-50FE1F24C266}" presName="rootConnector" presStyleLbl="node2" presStyleIdx="0" presStyleCnt="2"/>
      <dgm:spPr/>
      <dgm:t>
        <a:bodyPr/>
        <a:lstStyle/>
        <a:p>
          <a:endParaRPr lang="fi-FI"/>
        </a:p>
      </dgm:t>
    </dgm:pt>
    <dgm:pt modelId="{047519CE-DA43-4899-8025-1AAB2C16F05F}" type="pres">
      <dgm:prSet presAssocID="{E04F0661-8A85-49C6-9750-50FE1F24C266}" presName="hierChild4" presStyleCnt="0"/>
      <dgm:spPr/>
    </dgm:pt>
    <dgm:pt modelId="{94F33D71-A013-45CC-AF86-43C32313B22B}" type="pres">
      <dgm:prSet presAssocID="{E04F0661-8A85-49C6-9750-50FE1F24C266}" presName="hierChild5" presStyleCnt="0"/>
      <dgm:spPr/>
    </dgm:pt>
    <dgm:pt modelId="{F57AB636-D62D-4585-9BF1-86E765CF13F9}" type="pres">
      <dgm:prSet presAssocID="{48240006-7DB8-4444-B889-CD11B3616553}" presName="Name37" presStyleLbl="parChTrans1D2" presStyleIdx="1" presStyleCnt="2"/>
      <dgm:spPr/>
      <dgm:t>
        <a:bodyPr/>
        <a:lstStyle/>
        <a:p>
          <a:endParaRPr lang="fi-FI"/>
        </a:p>
      </dgm:t>
    </dgm:pt>
    <dgm:pt modelId="{0A9DCE13-716D-48D3-A522-087D49E0EF6F}" type="pres">
      <dgm:prSet presAssocID="{818F83F7-9005-4AA3-A1E8-817FD2B767ED}" presName="hierRoot2" presStyleCnt="0">
        <dgm:presLayoutVars>
          <dgm:hierBranch val="init"/>
        </dgm:presLayoutVars>
      </dgm:prSet>
      <dgm:spPr/>
    </dgm:pt>
    <dgm:pt modelId="{C361A38A-6AB5-414D-8AAE-A01E7CDA517B}" type="pres">
      <dgm:prSet presAssocID="{818F83F7-9005-4AA3-A1E8-817FD2B767ED}" presName="rootComposite" presStyleCnt="0"/>
      <dgm:spPr/>
    </dgm:pt>
    <dgm:pt modelId="{44A70EB7-7B4E-47B4-9D35-6243627FAB4A}" type="pres">
      <dgm:prSet presAssocID="{818F83F7-9005-4AA3-A1E8-817FD2B767ED}" presName="rootText" presStyleLbl="node2" presStyleIdx="1" presStyleCnt="2" custLinFactNeighborX="63240" custLinFactNeighborY="-67045">
        <dgm:presLayoutVars>
          <dgm:chPref val="3"/>
        </dgm:presLayoutVars>
      </dgm:prSet>
      <dgm:spPr/>
      <dgm:t>
        <a:bodyPr/>
        <a:lstStyle/>
        <a:p>
          <a:endParaRPr lang="fi-FI"/>
        </a:p>
      </dgm:t>
    </dgm:pt>
    <dgm:pt modelId="{B756F1F2-1AD5-4A94-9B31-36F7BC039F63}" type="pres">
      <dgm:prSet presAssocID="{818F83F7-9005-4AA3-A1E8-817FD2B767ED}" presName="rootConnector" presStyleLbl="node2" presStyleIdx="1" presStyleCnt="2"/>
      <dgm:spPr/>
      <dgm:t>
        <a:bodyPr/>
        <a:lstStyle/>
        <a:p>
          <a:endParaRPr lang="fi-FI"/>
        </a:p>
      </dgm:t>
    </dgm:pt>
    <dgm:pt modelId="{DCC12630-92CA-450A-8BE5-485A926E0DD6}" type="pres">
      <dgm:prSet presAssocID="{818F83F7-9005-4AA3-A1E8-817FD2B767ED}" presName="hierChild4" presStyleCnt="0"/>
      <dgm:spPr/>
    </dgm:pt>
    <dgm:pt modelId="{3DB5C928-93B8-4CD1-B06F-78C58067BFC5}" type="pres">
      <dgm:prSet presAssocID="{818F83F7-9005-4AA3-A1E8-817FD2B767ED}" presName="hierChild5" presStyleCnt="0"/>
      <dgm:spPr/>
    </dgm:pt>
    <dgm:pt modelId="{8FEF2082-5B8F-4FE5-9A2A-4E9FA82BE0A1}" type="pres">
      <dgm:prSet presAssocID="{C3823614-D5E7-47BA-9813-6A5AAB5E8632}" presName="hierChild3" presStyleCnt="0"/>
      <dgm:spPr/>
    </dgm:pt>
    <dgm:pt modelId="{640D551A-F58F-43CF-96D2-1E4BB858AC53}" type="pres">
      <dgm:prSet presAssocID="{3AD1743F-113B-4AD3-A76A-73E4F029F20E}" presName="hierRoot1" presStyleCnt="0">
        <dgm:presLayoutVars>
          <dgm:hierBranch val="init"/>
        </dgm:presLayoutVars>
      </dgm:prSet>
      <dgm:spPr/>
    </dgm:pt>
    <dgm:pt modelId="{049208C4-AF19-4107-A4B2-B69CB72857EC}" type="pres">
      <dgm:prSet presAssocID="{3AD1743F-113B-4AD3-A76A-73E4F029F20E}" presName="rootComposite1" presStyleCnt="0"/>
      <dgm:spPr/>
    </dgm:pt>
    <dgm:pt modelId="{7B01F43F-0049-4639-BDC4-0FE8833A6951}" type="pres">
      <dgm:prSet presAssocID="{3AD1743F-113B-4AD3-A76A-73E4F029F20E}" presName="rootText1" presStyleLbl="node0" presStyleIdx="1" presStyleCnt="2" custLinFactY="82967" custLinFactNeighborX="-93687" custLinFactNeighborY="100000">
        <dgm:presLayoutVars>
          <dgm:chPref val="3"/>
        </dgm:presLayoutVars>
      </dgm:prSet>
      <dgm:spPr/>
      <dgm:t>
        <a:bodyPr/>
        <a:lstStyle/>
        <a:p>
          <a:endParaRPr lang="fi-FI"/>
        </a:p>
      </dgm:t>
    </dgm:pt>
    <dgm:pt modelId="{0F6EDAC7-4E33-4782-9C35-CA6B1705AD9C}" type="pres">
      <dgm:prSet presAssocID="{3AD1743F-113B-4AD3-A76A-73E4F029F20E}" presName="rootConnector1" presStyleLbl="node1" presStyleIdx="0" presStyleCnt="0"/>
      <dgm:spPr/>
      <dgm:t>
        <a:bodyPr/>
        <a:lstStyle/>
        <a:p>
          <a:endParaRPr lang="fi-FI"/>
        </a:p>
      </dgm:t>
    </dgm:pt>
    <dgm:pt modelId="{D27AFF95-D250-449E-B6A6-0AB259229F49}" type="pres">
      <dgm:prSet presAssocID="{3AD1743F-113B-4AD3-A76A-73E4F029F20E}" presName="hierChild2" presStyleCnt="0"/>
      <dgm:spPr/>
    </dgm:pt>
    <dgm:pt modelId="{763CA1B6-8BF0-489C-8AC3-D7FEA2F458C2}" type="pres">
      <dgm:prSet presAssocID="{3AD1743F-113B-4AD3-A76A-73E4F029F20E}" presName="hierChild3" presStyleCnt="0"/>
      <dgm:spPr/>
    </dgm:pt>
  </dgm:ptLst>
  <dgm:cxnLst>
    <dgm:cxn modelId="{24166784-D56E-4B33-923D-EB227BD9427B}" srcId="{0C2DC475-2B68-4686-907B-0FBE23A2F5D7}" destId="{C3823614-D5E7-47BA-9813-6A5AAB5E8632}" srcOrd="0" destOrd="0" parTransId="{6A4C693A-8932-4CDF-AEA0-46C2D78F68ED}" sibTransId="{C6C6166F-6DB1-4B1E-90D3-AF26C1C6FA58}"/>
    <dgm:cxn modelId="{72773444-B423-4569-9DC9-CBBFE15416BC}" type="presOf" srcId="{0C2DC475-2B68-4686-907B-0FBE23A2F5D7}" destId="{E97A1F4C-C335-4E32-81AD-E3C4CDA92F8A}" srcOrd="0" destOrd="0" presId="urn:microsoft.com/office/officeart/2005/8/layout/orgChart1"/>
    <dgm:cxn modelId="{010BAD70-04DA-498B-A4E4-36F2B3CA3C3E}" type="presOf" srcId="{8B10E9CA-FDC0-4E77-947F-0E1CF0AB0E06}" destId="{B075EB17-871D-499F-B601-7D9806034A3A}" srcOrd="0" destOrd="0" presId="urn:microsoft.com/office/officeart/2005/8/layout/orgChart1"/>
    <dgm:cxn modelId="{3601BDBA-8BA1-4943-A062-ABAFC1A938E1}" type="presOf" srcId="{3AD1743F-113B-4AD3-A76A-73E4F029F20E}" destId="{7B01F43F-0049-4639-BDC4-0FE8833A6951}" srcOrd="0" destOrd="0" presId="urn:microsoft.com/office/officeart/2005/8/layout/orgChart1"/>
    <dgm:cxn modelId="{9DEE948A-57D2-428E-A782-8ED78B53590C}" type="presOf" srcId="{E04F0661-8A85-49C6-9750-50FE1F24C266}" destId="{CA265C79-710D-4B2D-B668-884BD2BA4F07}" srcOrd="1" destOrd="0" presId="urn:microsoft.com/office/officeart/2005/8/layout/orgChart1"/>
    <dgm:cxn modelId="{534A707D-6AA1-4B1D-81D8-CFE16C455A22}" type="presOf" srcId="{C3823614-D5E7-47BA-9813-6A5AAB5E8632}" destId="{50DA76AA-B9CB-4FD8-8C7B-2240F5B4A74B}" srcOrd="1" destOrd="0" presId="urn:microsoft.com/office/officeart/2005/8/layout/orgChart1"/>
    <dgm:cxn modelId="{92DD0A4E-D5C2-4A93-9426-2C29D29A47FA}" srcId="{C3823614-D5E7-47BA-9813-6A5AAB5E8632}" destId="{818F83F7-9005-4AA3-A1E8-817FD2B767ED}" srcOrd="1" destOrd="0" parTransId="{48240006-7DB8-4444-B889-CD11B3616553}" sibTransId="{F7F3D1C9-51A3-42AF-9F31-41BE7E04749C}"/>
    <dgm:cxn modelId="{D4FF41C8-987B-4621-82D2-5B913E69BDD7}" type="presOf" srcId="{48240006-7DB8-4444-B889-CD11B3616553}" destId="{F57AB636-D62D-4585-9BF1-86E765CF13F9}" srcOrd="0" destOrd="0" presId="urn:microsoft.com/office/officeart/2005/8/layout/orgChart1"/>
    <dgm:cxn modelId="{358FA23D-3B4F-4C39-8990-3434E1E62E81}" type="presOf" srcId="{818F83F7-9005-4AA3-A1E8-817FD2B767ED}" destId="{B756F1F2-1AD5-4A94-9B31-36F7BC039F63}" srcOrd="1" destOrd="0" presId="urn:microsoft.com/office/officeart/2005/8/layout/orgChart1"/>
    <dgm:cxn modelId="{2BF1EA25-F950-4666-8D6E-365A89D3C4C5}" srcId="{0C2DC475-2B68-4686-907B-0FBE23A2F5D7}" destId="{3AD1743F-113B-4AD3-A76A-73E4F029F20E}" srcOrd="1" destOrd="0" parTransId="{BCB834FC-1402-4BB1-AE7F-68F1D838E2AD}" sibTransId="{687C5215-4939-4670-80BF-17DF45EBA226}"/>
    <dgm:cxn modelId="{392300F8-C105-4889-A102-75BB4CA68B1A}" type="presOf" srcId="{3AD1743F-113B-4AD3-A76A-73E4F029F20E}" destId="{0F6EDAC7-4E33-4782-9C35-CA6B1705AD9C}" srcOrd="1" destOrd="0" presId="urn:microsoft.com/office/officeart/2005/8/layout/orgChart1"/>
    <dgm:cxn modelId="{3BCADFE5-C27C-4D93-A012-2880CA7CD7AF}" type="presOf" srcId="{E04F0661-8A85-49C6-9750-50FE1F24C266}" destId="{32CA362A-8594-4166-8C72-7D8F7BBA2126}" srcOrd="0" destOrd="0" presId="urn:microsoft.com/office/officeart/2005/8/layout/orgChart1"/>
    <dgm:cxn modelId="{29ADEF8F-205C-4E15-8DD7-CC3697D40CD1}" type="presOf" srcId="{818F83F7-9005-4AA3-A1E8-817FD2B767ED}" destId="{44A70EB7-7B4E-47B4-9D35-6243627FAB4A}" srcOrd="0" destOrd="0" presId="urn:microsoft.com/office/officeart/2005/8/layout/orgChart1"/>
    <dgm:cxn modelId="{F61C0B25-679E-4BEE-8356-F8B22210CF4B}" type="presOf" srcId="{C3823614-D5E7-47BA-9813-6A5AAB5E8632}" destId="{C1BE54A2-4057-4BB4-9CA4-A6D9DB9F7FBB}" srcOrd="0" destOrd="0" presId="urn:microsoft.com/office/officeart/2005/8/layout/orgChart1"/>
    <dgm:cxn modelId="{9D616496-5DD7-4C56-92B1-D993010B9640}" srcId="{C3823614-D5E7-47BA-9813-6A5AAB5E8632}" destId="{E04F0661-8A85-49C6-9750-50FE1F24C266}" srcOrd="0" destOrd="0" parTransId="{8B10E9CA-FDC0-4E77-947F-0E1CF0AB0E06}" sibTransId="{5FD56D24-2412-47BD-AC9C-6AC80E0CABC8}"/>
    <dgm:cxn modelId="{982B07C5-E5C2-4095-ABB0-E34C0E83D98A}" type="presParOf" srcId="{E97A1F4C-C335-4E32-81AD-E3C4CDA92F8A}" destId="{1EA064A8-585A-4A3C-8CC3-213889E9ECB3}" srcOrd="0" destOrd="0" presId="urn:microsoft.com/office/officeart/2005/8/layout/orgChart1"/>
    <dgm:cxn modelId="{67F2961F-05A4-40B3-82B6-58B01A587FA1}" type="presParOf" srcId="{1EA064A8-585A-4A3C-8CC3-213889E9ECB3}" destId="{3CAC9717-625C-428B-8441-1FE9118E2765}" srcOrd="0" destOrd="0" presId="urn:microsoft.com/office/officeart/2005/8/layout/orgChart1"/>
    <dgm:cxn modelId="{918C5930-4304-4EB8-8CF4-920A7D0670DC}" type="presParOf" srcId="{3CAC9717-625C-428B-8441-1FE9118E2765}" destId="{C1BE54A2-4057-4BB4-9CA4-A6D9DB9F7FBB}" srcOrd="0" destOrd="0" presId="urn:microsoft.com/office/officeart/2005/8/layout/orgChart1"/>
    <dgm:cxn modelId="{F57364AD-3AE5-41F0-9005-EDA1900DE69B}" type="presParOf" srcId="{3CAC9717-625C-428B-8441-1FE9118E2765}" destId="{50DA76AA-B9CB-4FD8-8C7B-2240F5B4A74B}" srcOrd="1" destOrd="0" presId="urn:microsoft.com/office/officeart/2005/8/layout/orgChart1"/>
    <dgm:cxn modelId="{8F34DAD7-0EAC-43D0-A1EE-BD354690287F}" type="presParOf" srcId="{1EA064A8-585A-4A3C-8CC3-213889E9ECB3}" destId="{CB59D65E-1484-4C87-88D1-D7EBB56D7557}" srcOrd="1" destOrd="0" presId="urn:microsoft.com/office/officeart/2005/8/layout/orgChart1"/>
    <dgm:cxn modelId="{9910C41F-BDAC-4B04-9FF4-6C653395EBB4}" type="presParOf" srcId="{CB59D65E-1484-4C87-88D1-D7EBB56D7557}" destId="{B075EB17-871D-499F-B601-7D9806034A3A}" srcOrd="0" destOrd="0" presId="urn:microsoft.com/office/officeart/2005/8/layout/orgChart1"/>
    <dgm:cxn modelId="{4E692AA2-DA34-49C8-9E81-93A573225BAE}" type="presParOf" srcId="{CB59D65E-1484-4C87-88D1-D7EBB56D7557}" destId="{E26C37B5-95F0-4C9A-9CB3-F2D23A332CD8}" srcOrd="1" destOrd="0" presId="urn:microsoft.com/office/officeart/2005/8/layout/orgChart1"/>
    <dgm:cxn modelId="{C3D9F3E1-7438-4757-A0B6-0ED273B376C9}" type="presParOf" srcId="{E26C37B5-95F0-4C9A-9CB3-F2D23A332CD8}" destId="{59AA4D51-BC68-43C3-9685-8138C2D95F42}" srcOrd="0" destOrd="0" presId="urn:microsoft.com/office/officeart/2005/8/layout/orgChart1"/>
    <dgm:cxn modelId="{E264C009-18FB-4A28-B793-5921AFDDB30B}" type="presParOf" srcId="{59AA4D51-BC68-43C3-9685-8138C2D95F42}" destId="{32CA362A-8594-4166-8C72-7D8F7BBA2126}" srcOrd="0" destOrd="0" presId="urn:microsoft.com/office/officeart/2005/8/layout/orgChart1"/>
    <dgm:cxn modelId="{797C349C-0CF9-4F18-9447-F434862A52C5}" type="presParOf" srcId="{59AA4D51-BC68-43C3-9685-8138C2D95F42}" destId="{CA265C79-710D-4B2D-B668-884BD2BA4F07}" srcOrd="1" destOrd="0" presId="urn:microsoft.com/office/officeart/2005/8/layout/orgChart1"/>
    <dgm:cxn modelId="{7D27D377-5727-411F-8905-05B0FC10D065}" type="presParOf" srcId="{E26C37B5-95F0-4C9A-9CB3-F2D23A332CD8}" destId="{047519CE-DA43-4899-8025-1AAB2C16F05F}" srcOrd="1" destOrd="0" presId="urn:microsoft.com/office/officeart/2005/8/layout/orgChart1"/>
    <dgm:cxn modelId="{FD37EA04-31D5-4EEE-95F3-EE7C2D5BBD34}" type="presParOf" srcId="{E26C37B5-95F0-4C9A-9CB3-F2D23A332CD8}" destId="{94F33D71-A013-45CC-AF86-43C32313B22B}" srcOrd="2" destOrd="0" presId="urn:microsoft.com/office/officeart/2005/8/layout/orgChart1"/>
    <dgm:cxn modelId="{B66A5ED7-7D1B-4309-9AB7-917A6645D37C}" type="presParOf" srcId="{CB59D65E-1484-4C87-88D1-D7EBB56D7557}" destId="{F57AB636-D62D-4585-9BF1-86E765CF13F9}" srcOrd="2" destOrd="0" presId="urn:microsoft.com/office/officeart/2005/8/layout/orgChart1"/>
    <dgm:cxn modelId="{28DD8396-51C4-4982-8388-CFA72C3497F9}" type="presParOf" srcId="{CB59D65E-1484-4C87-88D1-D7EBB56D7557}" destId="{0A9DCE13-716D-48D3-A522-087D49E0EF6F}" srcOrd="3" destOrd="0" presId="urn:microsoft.com/office/officeart/2005/8/layout/orgChart1"/>
    <dgm:cxn modelId="{66F4F5CE-DCED-461C-B5CB-71D652DBE3D2}" type="presParOf" srcId="{0A9DCE13-716D-48D3-A522-087D49E0EF6F}" destId="{C361A38A-6AB5-414D-8AAE-A01E7CDA517B}" srcOrd="0" destOrd="0" presId="urn:microsoft.com/office/officeart/2005/8/layout/orgChart1"/>
    <dgm:cxn modelId="{F6A1AD40-40BC-4EBF-B4FC-9CA2C4682223}" type="presParOf" srcId="{C361A38A-6AB5-414D-8AAE-A01E7CDA517B}" destId="{44A70EB7-7B4E-47B4-9D35-6243627FAB4A}" srcOrd="0" destOrd="0" presId="urn:microsoft.com/office/officeart/2005/8/layout/orgChart1"/>
    <dgm:cxn modelId="{E2D389FF-70C0-4974-84DB-B7218CE26CC8}" type="presParOf" srcId="{C361A38A-6AB5-414D-8AAE-A01E7CDA517B}" destId="{B756F1F2-1AD5-4A94-9B31-36F7BC039F63}" srcOrd="1" destOrd="0" presId="urn:microsoft.com/office/officeart/2005/8/layout/orgChart1"/>
    <dgm:cxn modelId="{FCD7595B-C76A-44FD-AB3D-DF27A2E7FFF0}" type="presParOf" srcId="{0A9DCE13-716D-48D3-A522-087D49E0EF6F}" destId="{DCC12630-92CA-450A-8BE5-485A926E0DD6}" srcOrd="1" destOrd="0" presId="urn:microsoft.com/office/officeart/2005/8/layout/orgChart1"/>
    <dgm:cxn modelId="{CD611FCD-2153-4A48-900E-655744AB122F}" type="presParOf" srcId="{0A9DCE13-716D-48D3-A522-087D49E0EF6F}" destId="{3DB5C928-93B8-4CD1-B06F-78C58067BFC5}" srcOrd="2" destOrd="0" presId="urn:microsoft.com/office/officeart/2005/8/layout/orgChart1"/>
    <dgm:cxn modelId="{7F21385E-2A86-45B1-86FB-02C78915685C}" type="presParOf" srcId="{1EA064A8-585A-4A3C-8CC3-213889E9ECB3}" destId="{8FEF2082-5B8F-4FE5-9A2A-4E9FA82BE0A1}" srcOrd="2" destOrd="0" presId="urn:microsoft.com/office/officeart/2005/8/layout/orgChart1"/>
    <dgm:cxn modelId="{1DB6A271-CED8-42D0-8E0A-027A9F6BB6A0}" type="presParOf" srcId="{E97A1F4C-C335-4E32-81AD-E3C4CDA92F8A}" destId="{640D551A-F58F-43CF-96D2-1E4BB858AC53}" srcOrd="1" destOrd="0" presId="urn:microsoft.com/office/officeart/2005/8/layout/orgChart1"/>
    <dgm:cxn modelId="{3B777D2B-A9EC-4192-B406-C25092E5CB29}" type="presParOf" srcId="{640D551A-F58F-43CF-96D2-1E4BB858AC53}" destId="{049208C4-AF19-4107-A4B2-B69CB72857EC}" srcOrd="0" destOrd="0" presId="urn:microsoft.com/office/officeart/2005/8/layout/orgChart1"/>
    <dgm:cxn modelId="{B3291645-142C-43E7-9131-D1C46E967408}" type="presParOf" srcId="{049208C4-AF19-4107-A4B2-B69CB72857EC}" destId="{7B01F43F-0049-4639-BDC4-0FE8833A6951}" srcOrd="0" destOrd="0" presId="urn:microsoft.com/office/officeart/2005/8/layout/orgChart1"/>
    <dgm:cxn modelId="{FE96F966-C36F-47DC-AE8B-33AA511B969C}" type="presParOf" srcId="{049208C4-AF19-4107-A4B2-B69CB72857EC}" destId="{0F6EDAC7-4E33-4782-9C35-CA6B1705AD9C}" srcOrd="1" destOrd="0" presId="urn:microsoft.com/office/officeart/2005/8/layout/orgChart1"/>
    <dgm:cxn modelId="{32A342CF-447F-4EC3-B849-8D8D4B50790F}" type="presParOf" srcId="{640D551A-F58F-43CF-96D2-1E4BB858AC53}" destId="{D27AFF95-D250-449E-B6A6-0AB259229F49}" srcOrd="1" destOrd="0" presId="urn:microsoft.com/office/officeart/2005/8/layout/orgChart1"/>
    <dgm:cxn modelId="{777C2289-2F7E-4E44-8196-B4FAE93B86D0}" type="presParOf" srcId="{640D551A-F58F-43CF-96D2-1E4BB858AC53}" destId="{763CA1B6-8BF0-489C-8AC3-D7FEA2F458C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7AB636-D62D-4585-9BF1-86E765CF13F9}">
      <dsp:nvSpPr>
        <dsp:cNvPr id="0" name=""/>
        <dsp:cNvSpPr/>
      </dsp:nvSpPr>
      <dsp:spPr>
        <a:xfrm>
          <a:off x="3999254" y="1478974"/>
          <a:ext cx="2515351" cy="105199"/>
        </a:xfrm>
        <a:custGeom>
          <a:avLst/>
          <a:gdLst/>
          <a:ahLst/>
          <a:cxnLst/>
          <a:rect l="0" t="0" r="0" b="0"/>
          <a:pathLst>
            <a:path>
              <a:moveTo>
                <a:pt x="0" y="0"/>
              </a:moveTo>
              <a:lnTo>
                <a:pt x="2515351" y="0"/>
              </a:lnTo>
              <a:lnTo>
                <a:pt x="2515351" y="105199"/>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B075EB17-871D-499F-B601-7D9806034A3A}">
      <dsp:nvSpPr>
        <dsp:cNvPr id="0" name=""/>
        <dsp:cNvSpPr/>
      </dsp:nvSpPr>
      <dsp:spPr>
        <a:xfrm>
          <a:off x="1406969" y="1478974"/>
          <a:ext cx="2592284" cy="105199"/>
        </a:xfrm>
        <a:custGeom>
          <a:avLst/>
          <a:gdLst/>
          <a:ahLst/>
          <a:cxnLst/>
          <a:rect l="0" t="0" r="0" b="0"/>
          <a:pathLst>
            <a:path>
              <a:moveTo>
                <a:pt x="2592284" y="0"/>
              </a:moveTo>
              <a:lnTo>
                <a:pt x="0" y="0"/>
              </a:lnTo>
              <a:lnTo>
                <a:pt x="0" y="105199"/>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C1BE54A2-4057-4BB4-9CA4-A6D9DB9F7FBB}">
      <dsp:nvSpPr>
        <dsp:cNvPr id="0" name=""/>
        <dsp:cNvSpPr/>
      </dsp:nvSpPr>
      <dsp:spPr>
        <a:xfrm>
          <a:off x="2592284" y="72005"/>
          <a:ext cx="2813938" cy="140696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i-FI" sz="2100" kern="1200" baseline="0" dirty="0" smtClean="0">
              <a:solidFill>
                <a:schemeClr val="tx1"/>
              </a:solidFill>
              <a:latin typeface="+mn-lt"/>
            </a:rPr>
            <a:t>-SYL toteutti</a:t>
          </a:r>
        </a:p>
        <a:p>
          <a:pPr lvl="0" algn="ctr" defTabSz="933450">
            <a:lnSpc>
              <a:spcPct val="90000"/>
            </a:lnSpc>
            <a:spcBef>
              <a:spcPct val="0"/>
            </a:spcBef>
            <a:spcAft>
              <a:spcPct val="35000"/>
            </a:spcAft>
          </a:pPr>
          <a:r>
            <a:rPr lang="fi-FI" sz="2100" kern="1200" baseline="0" dirty="0" smtClean="0">
              <a:solidFill>
                <a:schemeClr val="tx1"/>
              </a:solidFill>
              <a:latin typeface="+mn-lt"/>
            </a:rPr>
            <a:t>-OKM rahoitti</a:t>
          </a:r>
        </a:p>
        <a:p>
          <a:pPr lvl="0" algn="ctr" defTabSz="933450">
            <a:lnSpc>
              <a:spcPct val="90000"/>
            </a:lnSpc>
            <a:spcBef>
              <a:spcPct val="0"/>
            </a:spcBef>
            <a:spcAft>
              <a:spcPct val="35000"/>
            </a:spcAft>
          </a:pPr>
          <a:r>
            <a:rPr lang="fi-FI" sz="2100" kern="1200" baseline="0" dirty="0" err="1" smtClean="0">
              <a:solidFill>
                <a:schemeClr val="tx1"/>
              </a:solidFill>
              <a:latin typeface="+mn-lt"/>
            </a:rPr>
            <a:t>-Unifi</a:t>
          </a:r>
          <a:r>
            <a:rPr lang="fi-FI" sz="2100" kern="1200" baseline="0" dirty="0" smtClean="0">
              <a:solidFill>
                <a:schemeClr val="tx1"/>
              </a:solidFill>
              <a:latin typeface="+mn-lt"/>
            </a:rPr>
            <a:t> tuki</a:t>
          </a:r>
          <a:endParaRPr lang="fi-FI" sz="2100" kern="1200" baseline="0" dirty="0">
            <a:solidFill>
              <a:schemeClr val="tx1"/>
            </a:solidFill>
            <a:latin typeface="+mn-lt"/>
          </a:endParaRPr>
        </a:p>
      </dsp:txBody>
      <dsp:txXfrm>
        <a:off x="2592284" y="72005"/>
        <a:ext cx="2813938" cy="1406969"/>
      </dsp:txXfrm>
    </dsp:sp>
    <dsp:sp modelId="{32CA362A-8594-4166-8C72-7D8F7BBA2126}">
      <dsp:nvSpPr>
        <dsp:cNvPr id="0" name=""/>
        <dsp:cNvSpPr/>
      </dsp:nvSpPr>
      <dsp:spPr>
        <a:xfrm>
          <a:off x="0" y="1584173"/>
          <a:ext cx="2813938" cy="140696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i-FI" sz="2100" u="sng" kern="1200" baseline="0" dirty="0" smtClean="0">
              <a:solidFill>
                <a:schemeClr val="tx1"/>
              </a:solidFill>
              <a:latin typeface="+mn-lt"/>
            </a:rPr>
            <a:t>Opiskelukykykäytännöt:</a:t>
          </a:r>
        </a:p>
        <a:p>
          <a:pPr lvl="0" algn="ctr" defTabSz="933450">
            <a:lnSpc>
              <a:spcPct val="90000"/>
            </a:lnSpc>
            <a:spcBef>
              <a:spcPct val="0"/>
            </a:spcBef>
            <a:spcAft>
              <a:spcPct val="35000"/>
            </a:spcAft>
          </a:pPr>
          <a:r>
            <a:rPr lang="fi-FI" sz="2100" kern="1200" baseline="0" dirty="0" smtClean="0">
              <a:solidFill>
                <a:schemeClr val="tx1"/>
              </a:solidFill>
              <a:latin typeface="+mn-lt"/>
            </a:rPr>
            <a:t>kerättiin yliopistoista hyviä käytäntöjä</a:t>
          </a:r>
          <a:endParaRPr lang="fi-FI" sz="2100" kern="1200" baseline="0" dirty="0">
            <a:solidFill>
              <a:schemeClr val="tx1"/>
            </a:solidFill>
            <a:latin typeface="+mn-lt"/>
          </a:endParaRPr>
        </a:p>
      </dsp:txBody>
      <dsp:txXfrm>
        <a:off x="0" y="1584173"/>
        <a:ext cx="2813938" cy="1406969"/>
      </dsp:txXfrm>
    </dsp:sp>
    <dsp:sp modelId="{44A70EB7-7B4E-47B4-9D35-6243627FAB4A}">
      <dsp:nvSpPr>
        <dsp:cNvPr id="0" name=""/>
        <dsp:cNvSpPr/>
      </dsp:nvSpPr>
      <dsp:spPr>
        <a:xfrm>
          <a:off x="5107636" y="1584173"/>
          <a:ext cx="2813938" cy="140696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i-FI" sz="2100" u="sng" kern="1200" baseline="0" dirty="0" smtClean="0">
              <a:solidFill>
                <a:schemeClr val="tx1"/>
              </a:solidFill>
              <a:latin typeface="+mn-lt"/>
            </a:rPr>
            <a:t>Opiskelukykysuositukset:</a:t>
          </a:r>
        </a:p>
        <a:p>
          <a:pPr lvl="0" algn="ctr" defTabSz="933450">
            <a:lnSpc>
              <a:spcPct val="90000"/>
            </a:lnSpc>
            <a:spcBef>
              <a:spcPct val="0"/>
            </a:spcBef>
            <a:spcAft>
              <a:spcPct val="35000"/>
            </a:spcAft>
          </a:pPr>
          <a:r>
            <a:rPr lang="fi-FI" sz="2100" kern="1200" baseline="0" dirty="0" smtClean="0">
              <a:solidFill>
                <a:schemeClr val="tx1"/>
              </a:solidFill>
              <a:latin typeface="+mn-lt"/>
            </a:rPr>
            <a:t>laadittiin suositukset opiskelukyvyn edistämiseen</a:t>
          </a:r>
          <a:endParaRPr lang="fi-FI" sz="2100" kern="1200" baseline="0" dirty="0">
            <a:solidFill>
              <a:schemeClr val="tx1"/>
            </a:solidFill>
            <a:latin typeface="+mn-lt"/>
          </a:endParaRPr>
        </a:p>
      </dsp:txBody>
      <dsp:txXfrm>
        <a:off x="5107636" y="1584173"/>
        <a:ext cx="2813938" cy="1406969"/>
      </dsp:txXfrm>
    </dsp:sp>
    <dsp:sp modelId="{7B01F43F-0049-4639-BDC4-0FE8833A6951}">
      <dsp:nvSpPr>
        <dsp:cNvPr id="0" name=""/>
        <dsp:cNvSpPr/>
      </dsp:nvSpPr>
      <dsp:spPr>
        <a:xfrm>
          <a:off x="2471172" y="3057055"/>
          <a:ext cx="2813938" cy="140696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i-FI" sz="2100" u="none" kern="1200" baseline="0" dirty="0" smtClean="0">
              <a:solidFill>
                <a:schemeClr val="tx1"/>
              </a:solidFill>
              <a:latin typeface="+mn-lt"/>
            </a:rPr>
            <a:t>Kyky-toiminnan levittäminen</a:t>
          </a:r>
        </a:p>
      </dsp:txBody>
      <dsp:txXfrm>
        <a:off x="2471172" y="3057055"/>
        <a:ext cx="2813938" cy="14069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pPr>
              <a:defRPr/>
            </a:pPr>
            <a:fld id="{33810403-F071-4778-B396-4411DF826218}" type="datetimeFigureOut">
              <a:rPr lang="en-US"/>
              <a:pPr>
                <a:defRPr/>
              </a:pPr>
              <a:t>2/2/2011</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pPr>
              <a:defRPr/>
            </a:pPr>
            <a:fld id="{708979C3-3F2A-407A-8170-9663C1D148B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5137059-784F-4E0D-8158-4A3E06123576}" type="datetimeFigureOut">
              <a:rPr lang="en-US"/>
              <a:pPr>
                <a:defRPr/>
              </a:pPr>
              <a:t>2/2/2011</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B84CD73-81C4-4582-B829-0109C0F482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CD73-81C4-4582-B829-0109C0F4822F}"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a:defRPr/>
            </a:pPr>
            <a:fld id="{4B84CD73-81C4-4582-B829-0109C0F4822F}"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4" name="Picture 8" descr="kalvon pohjakuva keskeltä vapaa.jpg"/>
          <p:cNvPicPr>
            <a:picLocks noChangeAspect="1"/>
          </p:cNvPicPr>
          <p:nvPr userDrawn="1"/>
        </p:nvPicPr>
        <p:blipFill>
          <a:blip r:embed="rId2" cstate="print"/>
          <a:srcRect/>
          <a:stretch>
            <a:fillRect/>
          </a:stretch>
        </p:blipFill>
        <p:spPr bwMode="hidden">
          <a:xfrm>
            <a:off x="0" y="0"/>
            <a:ext cx="9144000" cy="6858000"/>
          </a:xfrm>
          <a:prstGeom prst="rect">
            <a:avLst/>
          </a:prstGeom>
          <a:noFill/>
          <a:ln w="9525">
            <a:noFill/>
            <a:miter lim="800000"/>
            <a:headEnd/>
            <a:tailEnd/>
          </a:ln>
        </p:spPr>
      </p:pic>
      <p:pic>
        <p:nvPicPr>
          <p:cNvPr id="5" name="Picture 8" descr="sosiaali-tr.png"/>
          <p:cNvPicPr>
            <a:picLocks noChangeAspect="1"/>
          </p:cNvPicPr>
          <p:nvPr userDrawn="1"/>
        </p:nvPicPr>
        <p:blipFill>
          <a:blip r:embed="rId3" cstate="print"/>
          <a:srcRect/>
          <a:stretch>
            <a:fillRect/>
          </a:stretch>
        </p:blipFill>
        <p:spPr bwMode="auto">
          <a:xfrm>
            <a:off x="1403648" y="5157759"/>
            <a:ext cx="1438275" cy="822325"/>
          </a:xfrm>
          <a:prstGeom prst="rect">
            <a:avLst/>
          </a:prstGeom>
          <a:noFill/>
          <a:ln w="9525">
            <a:noFill/>
            <a:miter lim="800000"/>
            <a:headEnd/>
            <a:tailEnd/>
          </a:ln>
        </p:spPr>
      </p:pic>
      <p:pic>
        <p:nvPicPr>
          <p:cNvPr id="6" name="Picture 9" descr="vipuvoimaaEU_rgb-tr.png"/>
          <p:cNvPicPr>
            <a:picLocks noChangeAspect="1"/>
          </p:cNvPicPr>
          <p:nvPr userDrawn="1"/>
        </p:nvPicPr>
        <p:blipFill>
          <a:blip r:embed="rId4" cstate="print"/>
          <a:stretch>
            <a:fillRect/>
          </a:stretch>
        </p:blipFill>
        <p:spPr bwMode="auto">
          <a:xfrm>
            <a:off x="3635896" y="5157192"/>
            <a:ext cx="1962750" cy="822892"/>
          </a:xfrm>
          <a:prstGeom prst="rect">
            <a:avLst/>
          </a:prstGeom>
          <a:noFill/>
          <a:ln>
            <a:noFill/>
          </a:ln>
        </p:spPr>
      </p:pic>
      <p:sp>
        <p:nvSpPr>
          <p:cNvPr id="2" name="Title 1"/>
          <p:cNvSpPr>
            <a:spLocks noGrp="1"/>
          </p:cNvSpPr>
          <p:nvPr>
            <p:ph type="ctrTitle"/>
          </p:nvPr>
        </p:nvSpPr>
        <p:spPr>
          <a:xfrm>
            <a:off x="685800" y="1214422"/>
            <a:ext cx="7772400" cy="1684339"/>
          </a:xfrm>
        </p:spPr>
        <p:txBody>
          <a:bodyPr>
            <a:normAutofit/>
          </a:bodyPr>
          <a:lstStyle>
            <a:lvl1pPr>
              <a:defRPr sz="4800" b="0"/>
            </a:lvl1pPr>
          </a:lstStyle>
          <a:p>
            <a:r>
              <a:rPr lang="fi-FI" smtClean="0"/>
              <a:t>Muokkaa perustyyl. napsautt.</a:t>
            </a:r>
            <a:endParaRPr lang="en-US" dirty="0"/>
          </a:p>
        </p:txBody>
      </p:sp>
      <p:sp>
        <p:nvSpPr>
          <p:cNvPr id="3" name="Subtitle 2"/>
          <p:cNvSpPr>
            <a:spLocks noGrp="1"/>
          </p:cNvSpPr>
          <p:nvPr>
            <p:ph type="subTitle" idx="1"/>
          </p:nvPr>
        </p:nvSpPr>
        <p:spPr>
          <a:xfrm>
            <a:off x="1371600" y="3184511"/>
            <a:ext cx="6400800" cy="1257312"/>
          </a:xfrm>
        </p:spPr>
        <p:txBody>
          <a:bodyPr>
            <a:normAutofit/>
          </a:bodyPr>
          <a:lstStyle>
            <a:lvl1pPr marL="0" indent="0" algn="ctr">
              <a:buNone/>
              <a:defRPr sz="3200" i="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10" name="Date Placeholder 3"/>
          <p:cNvSpPr>
            <a:spLocks noGrp="1"/>
          </p:cNvSpPr>
          <p:nvPr>
            <p:ph type="dt" sz="half" idx="10"/>
          </p:nvPr>
        </p:nvSpPr>
        <p:spPr/>
        <p:txBody>
          <a:bodyPr/>
          <a:lstStyle>
            <a:lvl1pPr>
              <a:defRPr sz="1000" smtClean="0">
                <a:solidFill>
                  <a:schemeClr val="tx1">
                    <a:lumMod val="75000"/>
                    <a:lumOff val="25000"/>
                  </a:schemeClr>
                </a:solidFill>
                <a:latin typeface="Cambria" pitchFamily="18" charset="0"/>
              </a:defRPr>
            </a:lvl1pPr>
          </a:lstStyle>
          <a:p>
            <a:pPr>
              <a:defRPr/>
            </a:pPr>
            <a:endParaRPr lang="en-US"/>
          </a:p>
        </p:txBody>
      </p:sp>
      <p:sp>
        <p:nvSpPr>
          <p:cNvPr id="11" name="Footer Placeholder 4"/>
          <p:cNvSpPr>
            <a:spLocks noGrp="1"/>
          </p:cNvSpPr>
          <p:nvPr>
            <p:ph type="ftr" sz="quarter" idx="11"/>
          </p:nvPr>
        </p:nvSpPr>
        <p:spPr/>
        <p:txBody>
          <a:bodyPr/>
          <a:lstStyle>
            <a:lvl1pPr>
              <a:defRPr sz="1000">
                <a:solidFill>
                  <a:schemeClr val="tx1">
                    <a:lumMod val="75000"/>
                    <a:lumOff val="25000"/>
                  </a:schemeClr>
                </a:solidFill>
                <a:latin typeface="Cambria" pitchFamily="18" charset="0"/>
              </a:defRPr>
            </a:lvl1pPr>
          </a:lstStyle>
          <a:p>
            <a:pPr>
              <a:defRPr/>
            </a:pPr>
            <a:endParaRPr lang="en-US"/>
          </a:p>
        </p:txBody>
      </p:sp>
      <p:sp>
        <p:nvSpPr>
          <p:cNvPr id="12" name="Slide Number Placeholder 5"/>
          <p:cNvSpPr>
            <a:spLocks noGrp="1"/>
          </p:cNvSpPr>
          <p:nvPr>
            <p:ph type="sldNum" sz="quarter" idx="12"/>
          </p:nvPr>
        </p:nvSpPr>
        <p:spPr/>
        <p:txBody>
          <a:bodyPr/>
          <a:lstStyle>
            <a:lvl1pPr>
              <a:defRPr sz="1000">
                <a:solidFill>
                  <a:schemeClr val="tx1">
                    <a:lumMod val="75000"/>
                    <a:lumOff val="25000"/>
                  </a:schemeClr>
                </a:solidFill>
                <a:latin typeface="Cambria" pitchFamily="18" charset="0"/>
              </a:defRPr>
            </a:lvl1pPr>
          </a:lstStyle>
          <a:p>
            <a:pPr>
              <a:defRPr/>
            </a:pPr>
            <a:fld id="{FF040922-EA50-4E8A-B996-745CB9DD3482}" type="slidenum">
              <a:rPr lang="en-US"/>
              <a:pPr>
                <a:defRPr/>
              </a:pPr>
              <a:t>‹#›</a:t>
            </a:fld>
            <a:endParaRPr lang="en-US"/>
          </a:p>
        </p:txBody>
      </p:sp>
      <p:pic>
        <p:nvPicPr>
          <p:cNvPr id="13" name="Picture 12" descr="CC-logo-rgb-3x3,5.jpg"/>
          <p:cNvPicPr>
            <a:picLocks noChangeAspect="1"/>
          </p:cNvPicPr>
          <p:nvPr userDrawn="1"/>
        </p:nvPicPr>
        <p:blipFill>
          <a:blip r:embed="rId5" cstate="print"/>
          <a:stretch>
            <a:fillRect/>
          </a:stretch>
        </p:blipFill>
        <p:spPr>
          <a:xfrm>
            <a:off x="6732240" y="4976854"/>
            <a:ext cx="864096" cy="10032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lvl1pPr>
              <a:defRPr>
                <a:solidFill>
                  <a:schemeClr val="tx1">
                    <a:lumMod val="75000"/>
                    <a:lumOff val="25000"/>
                  </a:schemeClr>
                </a:solidFill>
              </a:defRPr>
            </a:lvl1pPr>
            <a:lvl2pPr>
              <a:defRPr i="0">
                <a:solidFill>
                  <a:schemeClr val="tx1">
                    <a:lumMod val="75000"/>
                    <a:lumOff val="25000"/>
                  </a:schemeClr>
                </a:solidFill>
              </a:defRPr>
            </a:lvl2pPr>
            <a:lvl3pPr>
              <a:defRPr i="0">
                <a:solidFill>
                  <a:schemeClr val="tx1">
                    <a:lumMod val="75000"/>
                    <a:lumOff val="25000"/>
                  </a:schemeClr>
                </a:solidFill>
              </a:defRPr>
            </a:lvl3pPr>
            <a:lvl4pPr>
              <a:defRPr i="0">
                <a:solidFill>
                  <a:schemeClr val="tx1">
                    <a:lumMod val="75000"/>
                    <a:lumOff val="25000"/>
                  </a:schemeClr>
                </a:solidFill>
              </a:defRPr>
            </a:lvl4pPr>
            <a:lvl5pPr>
              <a:defRPr>
                <a:solidFill>
                  <a:schemeClr val="tx1">
                    <a:lumMod val="75000"/>
                    <a:lumOff val="25000"/>
                  </a:schemeClr>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Date Placeholder 3"/>
          <p:cNvSpPr>
            <a:spLocks noGrp="1"/>
          </p:cNvSpPr>
          <p:nvPr>
            <p:ph type="dt" sz="half" idx="10"/>
          </p:nvPr>
        </p:nvSpPr>
        <p:spPr/>
        <p:txBody>
          <a:bodyPr/>
          <a:lstStyle>
            <a:lvl1pPr>
              <a:defRPr smtClean="0">
                <a:solidFill>
                  <a:schemeClr val="tx1">
                    <a:lumMod val="75000"/>
                    <a:lumOff val="2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pPr>
              <a:defRPr/>
            </a:pPr>
            <a:fld id="{F039D884-4099-4637-95ED-8B861E821A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00108"/>
            <a:ext cx="2057400" cy="5126055"/>
          </a:xfrm>
        </p:spPr>
        <p:txBody>
          <a:bodyPr vert="eaVert"/>
          <a:lstStyle>
            <a:lvl1pPr algn="l">
              <a:defRPr>
                <a:solidFill>
                  <a:schemeClr val="tx1">
                    <a:lumMod val="75000"/>
                    <a:lumOff val="25000"/>
                  </a:schemeClr>
                </a:solidFil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1000108"/>
            <a:ext cx="6019800" cy="5126055"/>
          </a:xfrm>
        </p:spPr>
        <p:txBody>
          <a:bodyPr vert="eaVert"/>
          <a:lstStyle>
            <a:lvl1pPr>
              <a:defRPr>
                <a:solidFill>
                  <a:schemeClr val="tx1">
                    <a:lumMod val="75000"/>
                    <a:lumOff val="25000"/>
                  </a:schemeClr>
                </a:solidFill>
              </a:defRPr>
            </a:lvl1pPr>
            <a:lvl2pPr>
              <a:defRPr i="0">
                <a:solidFill>
                  <a:schemeClr val="tx1">
                    <a:lumMod val="75000"/>
                    <a:lumOff val="25000"/>
                  </a:schemeClr>
                </a:solidFill>
              </a:defRPr>
            </a:lvl2pPr>
            <a:lvl3pPr>
              <a:defRPr i="0">
                <a:solidFill>
                  <a:schemeClr val="tx1">
                    <a:lumMod val="75000"/>
                    <a:lumOff val="25000"/>
                  </a:schemeClr>
                </a:solidFill>
              </a:defRPr>
            </a:lvl3pPr>
            <a:lvl4pPr>
              <a:defRPr i="0">
                <a:solidFill>
                  <a:schemeClr val="tx1">
                    <a:lumMod val="75000"/>
                    <a:lumOff val="25000"/>
                  </a:schemeClr>
                </a:solidFill>
              </a:defRPr>
            </a:lvl4pPr>
            <a:lvl5pPr>
              <a:defRPr>
                <a:solidFill>
                  <a:schemeClr val="tx1">
                    <a:lumMod val="75000"/>
                    <a:lumOff val="25000"/>
                  </a:schemeClr>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Date Placeholder 3"/>
          <p:cNvSpPr>
            <a:spLocks noGrp="1"/>
          </p:cNvSpPr>
          <p:nvPr>
            <p:ph type="dt" sz="half" idx="10"/>
          </p:nvPr>
        </p:nvSpPr>
        <p:spPr/>
        <p:txBody>
          <a:bodyPr/>
          <a:lstStyle>
            <a:lvl1pPr>
              <a:defRPr smtClean="0">
                <a:solidFill>
                  <a:schemeClr val="tx1">
                    <a:lumMod val="75000"/>
                    <a:lumOff val="2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pPr>
              <a:defRPr/>
            </a:pPr>
            <a:fld id="{62D75926-2DCD-487F-94E9-A0F2735619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08"/>
            <a:ext cx="8229600" cy="792000"/>
          </a:xfrm>
        </p:spPr>
        <p:txBody>
          <a:bodyPr>
            <a:normAutofit/>
          </a:bodyPr>
          <a:lstStyle>
            <a:lvl1pPr>
              <a:defRPr sz="4000" b="0"/>
            </a:lvl1pPr>
          </a:lstStyle>
          <a:p>
            <a:r>
              <a:rPr lang="fi-FI" smtClean="0"/>
              <a:t>Muokkaa perustyyl. napsautt.</a:t>
            </a:r>
            <a:endParaRPr lang="en-US" dirty="0"/>
          </a:p>
        </p:txBody>
      </p:sp>
      <p:sp>
        <p:nvSpPr>
          <p:cNvPr id="3" name="Content Placeholder 2"/>
          <p:cNvSpPr>
            <a:spLocks noGrp="1"/>
          </p:cNvSpPr>
          <p:nvPr>
            <p:ph idx="1"/>
          </p:nvPr>
        </p:nvSpPr>
        <p:spPr>
          <a:xfrm>
            <a:off x="457200" y="2000240"/>
            <a:ext cx="8229600" cy="4125923"/>
          </a:xfrm>
        </p:spPr>
        <p:txBody>
          <a:bodyPr/>
          <a:lstStyle>
            <a:lvl1pPr>
              <a:defRPr sz="3200"/>
            </a:lvl1pPr>
            <a:lvl2pPr>
              <a:defRPr i="0"/>
            </a:lvl2pPr>
            <a:lvl3pPr>
              <a:defRPr i="0"/>
            </a:lvl3pPr>
            <a:lvl4pPr>
              <a:buFont typeface="Cambria" pitchFamily="18" charset="0"/>
              <a:buChar char="–"/>
              <a:defRPr i="0">
                <a:solidFill>
                  <a:schemeClr val="tx1">
                    <a:lumMod val="75000"/>
                    <a:lumOff val="25000"/>
                  </a:schemeClr>
                </a:solidFill>
              </a:defRPr>
            </a:lvl4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58DBA3-B1E9-4263-A03F-A352473413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i="1">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19F841-01D1-4CFB-8B6E-4679A3388E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457200" y="2000240"/>
            <a:ext cx="4038600" cy="4125923"/>
          </a:xfrm>
        </p:spPr>
        <p:txBody>
          <a:bodyPr/>
          <a:lstStyle>
            <a:lvl1pPr>
              <a:defRPr sz="2800">
                <a:solidFill>
                  <a:schemeClr val="tx1">
                    <a:lumMod val="75000"/>
                    <a:lumOff val="25000"/>
                  </a:schemeClr>
                </a:solidFill>
              </a:defRPr>
            </a:lvl1pPr>
            <a:lvl2pPr>
              <a:defRPr sz="2400" i="0">
                <a:solidFill>
                  <a:schemeClr val="tx1">
                    <a:lumMod val="75000"/>
                    <a:lumOff val="25000"/>
                  </a:schemeClr>
                </a:solidFill>
              </a:defRPr>
            </a:lvl2pPr>
            <a:lvl3pPr>
              <a:defRPr sz="2000" i="0">
                <a:solidFill>
                  <a:schemeClr val="tx1">
                    <a:lumMod val="75000"/>
                    <a:lumOff val="25000"/>
                  </a:schemeClr>
                </a:solidFill>
              </a:defRPr>
            </a:lvl3pPr>
            <a:lvl4pPr>
              <a:defRPr sz="1800" i="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Content Placeholder 3"/>
          <p:cNvSpPr>
            <a:spLocks noGrp="1"/>
          </p:cNvSpPr>
          <p:nvPr>
            <p:ph sz="half" idx="2"/>
          </p:nvPr>
        </p:nvSpPr>
        <p:spPr>
          <a:xfrm>
            <a:off x="4648200" y="2000240"/>
            <a:ext cx="4038600" cy="4125923"/>
          </a:xfrm>
        </p:spPr>
        <p:txBody>
          <a:bodyPr/>
          <a:lstStyle>
            <a:lvl1pPr>
              <a:defRPr sz="2800">
                <a:solidFill>
                  <a:schemeClr val="tx1">
                    <a:lumMod val="75000"/>
                    <a:lumOff val="25000"/>
                  </a:schemeClr>
                </a:solidFill>
              </a:defRPr>
            </a:lvl1pPr>
            <a:lvl2pPr>
              <a:defRPr sz="2400" i="0">
                <a:solidFill>
                  <a:schemeClr val="tx1">
                    <a:lumMod val="75000"/>
                    <a:lumOff val="25000"/>
                  </a:schemeClr>
                </a:solidFill>
              </a:defRPr>
            </a:lvl2pPr>
            <a:lvl3pPr>
              <a:defRPr sz="2000" i="0">
                <a:solidFill>
                  <a:schemeClr val="tx1">
                    <a:lumMod val="75000"/>
                    <a:lumOff val="25000"/>
                  </a:schemeClr>
                </a:solidFill>
              </a:defRPr>
            </a:lvl3pPr>
            <a:lvl4pPr>
              <a:defRPr sz="1800" i="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0671CC-5036-4428-A7E3-D254D6C0DF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75000"/>
                    <a:lumOff val="25000"/>
                  </a:schemeClr>
                </a:solidFill>
              </a:defRPr>
            </a:lvl1pPr>
            <a:lvl2pPr>
              <a:defRPr sz="2000" i="0">
                <a:solidFill>
                  <a:schemeClr val="tx1">
                    <a:lumMod val="75000"/>
                    <a:lumOff val="25000"/>
                  </a:schemeClr>
                </a:solidFill>
              </a:defRPr>
            </a:lvl2pPr>
            <a:lvl3pPr>
              <a:defRPr sz="1800" i="0">
                <a:solidFill>
                  <a:schemeClr val="tx1">
                    <a:lumMod val="75000"/>
                    <a:lumOff val="25000"/>
                  </a:schemeClr>
                </a:solidFill>
              </a:defRPr>
            </a:lvl3pPr>
            <a:lvl4pPr>
              <a:defRPr sz="1600" i="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75000"/>
                    <a:lumOff val="25000"/>
                  </a:schemeClr>
                </a:solidFill>
              </a:defRPr>
            </a:lvl1pPr>
            <a:lvl2pPr>
              <a:defRPr sz="2000" i="0">
                <a:solidFill>
                  <a:schemeClr val="tx1">
                    <a:lumMod val="75000"/>
                    <a:lumOff val="25000"/>
                  </a:schemeClr>
                </a:solidFill>
              </a:defRPr>
            </a:lvl2pPr>
            <a:lvl3pPr>
              <a:defRPr sz="1800" i="0">
                <a:solidFill>
                  <a:schemeClr val="tx1">
                    <a:lumMod val="75000"/>
                    <a:lumOff val="25000"/>
                  </a:schemeClr>
                </a:solidFill>
              </a:defRPr>
            </a:lvl3pPr>
            <a:lvl4pPr>
              <a:defRPr sz="1600" i="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B9A44D-D740-4039-87F1-693D26A242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fi-FI" smtClean="0"/>
              <a:t>Muokkaa perustyyl. napsautt.</a:t>
            </a:r>
            <a:endParaRPr lang="en-US" dirty="0"/>
          </a:p>
        </p:txBody>
      </p:sp>
      <p:sp>
        <p:nvSpPr>
          <p:cNvPr id="3" name="Date Placeholder 2"/>
          <p:cNvSpPr>
            <a:spLocks noGrp="1"/>
          </p:cNvSpPr>
          <p:nvPr>
            <p:ph type="dt" sz="half" idx="10"/>
          </p:nvPr>
        </p:nvSpPr>
        <p:spPr/>
        <p:txBody>
          <a:bodyPr/>
          <a:lstStyle>
            <a:lvl1pPr>
              <a:defRPr smtClean="0">
                <a:solidFill>
                  <a:schemeClr val="tx1">
                    <a:lumMod val="75000"/>
                    <a:lumOff val="25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tx1">
                    <a:lumMod val="75000"/>
                    <a:lumOff val="25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tx1">
                    <a:lumMod val="75000"/>
                    <a:lumOff val="25000"/>
                  </a:schemeClr>
                </a:solidFill>
              </a:defRPr>
            </a:lvl1pPr>
          </a:lstStyle>
          <a:p>
            <a:pPr>
              <a:defRPr/>
            </a:pPr>
            <a:fld id="{C3667838-1AFA-43DE-8062-D2A17E9D23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BEC5C6-8436-4DB9-8C9F-323D2D6B3F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422"/>
            <a:ext cx="3008313" cy="649306"/>
          </a:xfrm>
        </p:spPr>
        <p:txBody>
          <a:bodyPr anchor="b"/>
          <a:lstStyle>
            <a:lvl1pPr algn="l">
              <a:defRPr sz="2000" b="1">
                <a:solidFill>
                  <a:schemeClr val="tx1">
                    <a:lumMod val="75000"/>
                    <a:lumOff val="25000"/>
                  </a:schemeClr>
                </a:solidFill>
              </a:defRPr>
            </a:lvl1pPr>
          </a:lstStyle>
          <a:p>
            <a:r>
              <a:rPr lang="fi-FI" smtClean="0"/>
              <a:t>Muokkaa perustyyl. napsautt.</a:t>
            </a:r>
            <a:endParaRPr lang="en-US" dirty="0"/>
          </a:p>
        </p:txBody>
      </p:sp>
      <p:sp>
        <p:nvSpPr>
          <p:cNvPr id="3" name="Content Placeholder 2"/>
          <p:cNvSpPr>
            <a:spLocks noGrp="1"/>
          </p:cNvSpPr>
          <p:nvPr>
            <p:ph idx="1"/>
          </p:nvPr>
        </p:nvSpPr>
        <p:spPr>
          <a:xfrm>
            <a:off x="3575050" y="1214422"/>
            <a:ext cx="5111750" cy="4911741"/>
          </a:xfrm>
        </p:spPr>
        <p:txBody>
          <a:bodyPr/>
          <a:lstStyle>
            <a:lvl1pPr>
              <a:defRPr sz="3200">
                <a:solidFill>
                  <a:schemeClr val="tx1">
                    <a:lumMod val="75000"/>
                    <a:lumOff val="25000"/>
                  </a:schemeClr>
                </a:solidFill>
              </a:defRPr>
            </a:lvl1pPr>
            <a:lvl2pPr>
              <a:defRPr sz="2800" i="0">
                <a:solidFill>
                  <a:schemeClr val="tx1">
                    <a:lumMod val="75000"/>
                    <a:lumOff val="25000"/>
                  </a:schemeClr>
                </a:solidFill>
              </a:defRPr>
            </a:lvl2pPr>
            <a:lvl3pPr>
              <a:defRPr sz="2400" i="0">
                <a:solidFill>
                  <a:schemeClr val="tx1">
                    <a:lumMod val="75000"/>
                    <a:lumOff val="25000"/>
                  </a:schemeClr>
                </a:solidFill>
              </a:defRPr>
            </a:lvl3pPr>
            <a:lvl4pPr>
              <a:defRPr sz="2000" i="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Text Placeholder 3"/>
          <p:cNvSpPr>
            <a:spLocks noGrp="1"/>
          </p:cNvSpPr>
          <p:nvPr>
            <p:ph type="body" sz="half" idx="2"/>
          </p:nvPr>
        </p:nvSpPr>
        <p:spPr>
          <a:xfrm>
            <a:off x="457200" y="2000240"/>
            <a:ext cx="3008313" cy="4125923"/>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lvl1pPr>
              <a:defRPr smtClean="0">
                <a:solidFill>
                  <a:schemeClr val="tx1">
                    <a:lumMod val="75000"/>
                    <a:lumOff val="2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chemeClr val="tx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lumMod val="75000"/>
                    <a:lumOff val="25000"/>
                  </a:schemeClr>
                </a:solidFill>
              </a:defRPr>
            </a:lvl1pPr>
          </a:lstStyle>
          <a:p>
            <a:pPr>
              <a:defRPr/>
            </a:pPr>
            <a:fld id="{3074D85E-5D34-46B0-8330-FB2E1A755F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lumMod val="75000"/>
                    <a:lumOff val="25000"/>
                  </a:schemeClr>
                </a:solidFill>
              </a:defRPr>
            </a:lvl1pPr>
          </a:lstStyle>
          <a:p>
            <a:r>
              <a:rPr lang="fi-FI" smtClean="0"/>
              <a:t>Muokkaa perustyyl. napsautt.</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lvl1pPr>
              <a:defRPr smtClean="0">
                <a:solidFill>
                  <a:schemeClr val="tx1">
                    <a:lumMod val="75000"/>
                    <a:lumOff val="2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chemeClr val="tx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lumMod val="75000"/>
                    <a:lumOff val="25000"/>
                  </a:schemeClr>
                </a:solidFill>
              </a:defRPr>
            </a:lvl1pPr>
          </a:lstStyle>
          <a:p>
            <a:pPr>
              <a:defRPr/>
            </a:pPr>
            <a:fld id="{AC0FCFEA-B43E-4B6B-832D-2C4DADB18D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026" name="Picture 7" descr="kalvon pohjakuva alhaalta vapaa.jpg"/>
          <p:cNvPicPr>
            <a:picLocks noChangeAspect="1"/>
          </p:cNvPicPr>
          <p:nvPr/>
        </p:nvPicPr>
        <p:blipFill>
          <a:blip r:embed="rId13" cstate="print"/>
          <a:srcRect/>
          <a:stretch>
            <a:fillRect/>
          </a:stretch>
        </p:blipFill>
        <p:spPr bwMode="hidden">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1000125"/>
            <a:ext cx="82296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endParaRPr lang="en-US" smtClean="0"/>
          </a:p>
        </p:txBody>
      </p:sp>
      <p:sp>
        <p:nvSpPr>
          <p:cNvPr id="1028" name="Text Placeholder 2"/>
          <p:cNvSpPr>
            <a:spLocks noGrp="1"/>
          </p:cNvSpPr>
          <p:nvPr>
            <p:ph type="body" idx="1"/>
          </p:nvPr>
        </p:nvSpPr>
        <p:spPr bwMode="auto">
          <a:xfrm>
            <a:off x="457200" y="2000250"/>
            <a:ext cx="8229600" cy="412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smtClean="0"/>
          </a:p>
        </p:txBody>
      </p:sp>
      <p:sp>
        <p:nvSpPr>
          <p:cNvPr id="4" name="Date Placeholder 3"/>
          <p:cNvSpPr>
            <a:spLocks noGrp="1"/>
          </p:cNvSpPr>
          <p:nvPr>
            <p:ph type="dt" sz="half" idx="2"/>
          </p:nvPr>
        </p:nvSpPr>
        <p:spPr>
          <a:xfrm>
            <a:off x="457200" y="6500813"/>
            <a:ext cx="2133600" cy="220662"/>
          </a:xfrm>
          <a:prstGeom prst="rect">
            <a:avLst/>
          </a:prstGeom>
        </p:spPr>
        <p:txBody>
          <a:bodyPr vert="horz" lIns="91440" tIns="45720" rIns="91440" bIns="45720" rtlCol="0" anchor="ctr"/>
          <a:lstStyle>
            <a:lvl1pPr algn="l" fontAlgn="auto">
              <a:spcBef>
                <a:spcPts val="0"/>
              </a:spcBef>
              <a:spcAft>
                <a:spcPts val="0"/>
              </a:spcAft>
              <a:defRPr sz="1000" smtClean="0">
                <a:solidFill>
                  <a:schemeClr val="tx1">
                    <a:tint val="75000"/>
                  </a:schemeClr>
                </a:solidFill>
                <a:latin typeface="Cambria" pitchFamily="18" charset="0"/>
              </a:defRPr>
            </a:lvl1pPr>
          </a:lstStyle>
          <a:p>
            <a:pPr>
              <a:defRPr/>
            </a:pPr>
            <a:endParaRPr lang="en-US"/>
          </a:p>
        </p:txBody>
      </p:sp>
      <p:sp>
        <p:nvSpPr>
          <p:cNvPr id="5" name="Footer Placeholder 4"/>
          <p:cNvSpPr>
            <a:spLocks noGrp="1"/>
          </p:cNvSpPr>
          <p:nvPr>
            <p:ph type="ftr" sz="quarter" idx="3"/>
          </p:nvPr>
        </p:nvSpPr>
        <p:spPr>
          <a:xfrm>
            <a:off x="3124200" y="6500813"/>
            <a:ext cx="2895600" cy="220662"/>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Cambria" pitchFamily="18" charset="0"/>
              </a:defRPr>
            </a:lvl1pPr>
          </a:lstStyle>
          <a:p>
            <a:pPr>
              <a:defRPr/>
            </a:pPr>
            <a:endParaRPr lang="en-US"/>
          </a:p>
        </p:txBody>
      </p:sp>
      <p:sp>
        <p:nvSpPr>
          <p:cNvPr id="6" name="Slide Number Placeholder 5"/>
          <p:cNvSpPr>
            <a:spLocks noGrp="1"/>
          </p:cNvSpPr>
          <p:nvPr>
            <p:ph type="sldNum" sz="quarter" idx="4"/>
          </p:nvPr>
        </p:nvSpPr>
        <p:spPr>
          <a:xfrm>
            <a:off x="6553200" y="6500813"/>
            <a:ext cx="2133600" cy="220662"/>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Cambria" pitchFamily="18" charset="0"/>
              </a:defRPr>
            </a:lvl1pPr>
          </a:lstStyle>
          <a:p>
            <a:pPr>
              <a:defRPr/>
            </a:pPr>
            <a:fld id="{ECBEBD10-5091-450E-9EAC-885DF2988F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3" r:id="rId2"/>
    <p:sldLayoutId id="2147483764" r:id="rId3"/>
    <p:sldLayoutId id="2147483765" r:id="rId4"/>
    <p:sldLayoutId id="2147483766" r:id="rId5"/>
    <p:sldLayoutId id="2147483769" r:id="rId6"/>
    <p:sldLayoutId id="2147483767" r:id="rId7"/>
    <p:sldLayoutId id="2147483770" r:id="rId8"/>
    <p:sldLayoutId id="2147483771" r:id="rId9"/>
    <p:sldLayoutId id="2147483772" r:id="rId10"/>
    <p:sldLayoutId id="2147483773" r:id="rId11"/>
  </p:sldLayoutIdLst>
  <p:hf hdr="0" ftr="0"/>
  <p:txStyles>
    <p:titleStyle>
      <a:lvl1pPr algn="ctr" rtl="0" eaLnBrk="1" fontAlgn="base" hangingPunct="1">
        <a:spcBef>
          <a:spcPct val="0"/>
        </a:spcBef>
        <a:spcAft>
          <a:spcPct val="0"/>
        </a:spcAft>
        <a:defRPr sz="4000" kern="1200">
          <a:solidFill>
            <a:srgbClr val="404040"/>
          </a:solidFill>
          <a:latin typeface="Cambria" pitchFamily="18" charset="0"/>
          <a:ea typeface="+mj-ea"/>
          <a:cs typeface="+mj-cs"/>
        </a:defRPr>
      </a:lvl1pPr>
      <a:lvl2pPr algn="ctr" rtl="0" eaLnBrk="1" fontAlgn="base" hangingPunct="1">
        <a:spcBef>
          <a:spcPct val="0"/>
        </a:spcBef>
        <a:spcAft>
          <a:spcPct val="0"/>
        </a:spcAft>
        <a:defRPr sz="4000">
          <a:solidFill>
            <a:srgbClr val="404040"/>
          </a:solidFill>
          <a:latin typeface="Cambria" pitchFamily="18" charset="0"/>
        </a:defRPr>
      </a:lvl2pPr>
      <a:lvl3pPr algn="ctr" rtl="0" eaLnBrk="1" fontAlgn="base" hangingPunct="1">
        <a:spcBef>
          <a:spcPct val="0"/>
        </a:spcBef>
        <a:spcAft>
          <a:spcPct val="0"/>
        </a:spcAft>
        <a:defRPr sz="4000">
          <a:solidFill>
            <a:srgbClr val="404040"/>
          </a:solidFill>
          <a:latin typeface="Cambria" pitchFamily="18" charset="0"/>
        </a:defRPr>
      </a:lvl3pPr>
      <a:lvl4pPr algn="ctr" rtl="0" eaLnBrk="1" fontAlgn="base" hangingPunct="1">
        <a:spcBef>
          <a:spcPct val="0"/>
        </a:spcBef>
        <a:spcAft>
          <a:spcPct val="0"/>
        </a:spcAft>
        <a:defRPr sz="4000">
          <a:solidFill>
            <a:srgbClr val="404040"/>
          </a:solidFill>
          <a:latin typeface="Cambria" pitchFamily="18" charset="0"/>
        </a:defRPr>
      </a:lvl4pPr>
      <a:lvl5pPr algn="ctr" rtl="0" eaLnBrk="1" fontAlgn="base" hangingPunct="1">
        <a:spcBef>
          <a:spcPct val="0"/>
        </a:spcBef>
        <a:spcAft>
          <a:spcPct val="0"/>
        </a:spcAft>
        <a:defRPr sz="4000">
          <a:solidFill>
            <a:srgbClr val="404040"/>
          </a:solidFill>
          <a:latin typeface="Cambria" pitchFamily="18" charset="0"/>
        </a:defRPr>
      </a:lvl5pPr>
      <a:lvl6pPr marL="457200" algn="ctr" rtl="0" eaLnBrk="1" fontAlgn="base" hangingPunct="1">
        <a:spcBef>
          <a:spcPct val="0"/>
        </a:spcBef>
        <a:spcAft>
          <a:spcPct val="0"/>
        </a:spcAft>
        <a:defRPr sz="4000">
          <a:solidFill>
            <a:srgbClr val="404040"/>
          </a:solidFill>
          <a:latin typeface="Cambria" pitchFamily="18" charset="0"/>
        </a:defRPr>
      </a:lvl6pPr>
      <a:lvl7pPr marL="914400" algn="ctr" rtl="0" eaLnBrk="1" fontAlgn="base" hangingPunct="1">
        <a:spcBef>
          <a:spcPct val="0"/>
        </a:spcBef>
        <a:spcAft>
          <a:spcPct val="0"/>
        </a:spcAft>
        <a:defRPr sz="4000">
          <a:solidFill>
            <a:srgbClr val="404040"/>
          </a:solidFill>
          <a:latin typeface="Cambria" pitchFamily="18" charset="0"/>
        </a:defRPr>
      </a:lvl7pPr>
      <a:lvl8pPr marL="1371600" algn="ctr" rtl="0" eaLnBrk="1" fontAlgn="base" hangingPunct="1">
        <a:spcBef>
          <a:spcPct val="0"/>
        </a:spcBef>
        <a:spcAft>
          <a:spcPct val="0"/>
        </a:spcAft>
        <a:defRPr sz="4000">
          <a:solidFill>
            <a:srgbClr val="404040"/>
          </a:solidFill>
          <a:latin typeface="Cambria" pitchFamily="18" charset="0"/>
        </a:defRPr>
      </a:lvl8pPr>
      <a:lvl9pPr marL="1828800" algn="ctr" rtl="0" eaLnBrk="1" fontAlgn="base" hangingPunct="1">
        <a:spcBef>
          <a:spcPct val="0"/>
        </a:spcBef>
        <a:spcAft>
          <a:spcPct val="0"/>
        </a:spcAft>
        <a:defRPr sz="4000">
          <a:solidFill>
            <a:srgbClr val="404040"/>
          </a:solidFill>
          <a:latin typeface="Cambria" pitchFamily="18" charset="0"/>
        </a:defRPr>
      </a:lvl9pPr>
    </p:titleStyle>
    <p:bodyStyle>
      <a:lvl1pPr marL="342900" indent="-342900" algn="l" rtl="0" eaLnBrk="1" fontAlgn="base" hangingPunct="1">
        <a:spcBef>
          <a:spcPct val="20000"/>
        </a:spcBef>
        <a:spcAft>
          <a:spcPct val="0"/>
        </a:spcAft>
        <a:buFont typeface="Cambria" pitchFamily="18" charset="0"/>
        <a:buChar char="•"/>
        <a:defRPr sz="3200" kern="1200">
          <a:solidFill>
            <a:srgbClr val="404040"/>
          </a:solidFill>
          <a:latin typeface="Cambria" pitchFamily="18" charset="0"/>
          <a:ea typeface="+mn-ea"/>
          <a:cs typeface="+mn-cs"/>
        </a:defRPr>
      </a:lvl1pPr>
      <a:lvl2pPr marL="742950" indent="-285750" algn="l" rtl="0" eaLnBrk="1" fontAlgn="base" hangingPunct="1">
        <a:spcBef>
          <a:spcPct val="20000"/>
        </a:spcBef>
        <a:spcAft>
          <a:spcPct val="0"/>
        </a:spcAft>
        <a:buFont typeface="Cambria" pitchFamily="18" charset="0"/>
        <a:buChar char="–"/>
        <a:defRPr sz="2800" kern="1200">
          <a:solidFill>
            <a:srgbClr val="404040"/>
          </a:solidFill>
          <a:latin typeface="Cambria" pitchFamily="18" charset="0"/>
          <a:ea typeface="+mn-ea"/>
          <a:cs typeface="+mn-cs"/>
        </a:defRPr>
      </a:lvl2pPr>
      <a:lvl3pPr marL="1143000" indent="-228600" algn="l" rtl="0" eaLnBrk="1" fontAlgn="base" hangingPunct="1">
        <a:spcBef>
          <a:spcPct val="20000"/>
        </a:spcBef>
        <a:spcAft>
          <a:spcPct val="0"/>
        </a:spcAft>
        <a:buFont typeface="Cambria" pitchFamily="18" charset="0"/>
        <a:buChar char="–"/>
        <a:defRPr sz="2800" kern="1200">
          <a:solidFill>
            <a:srgbClr val="404040"/>
          </a:solidFill>
          <a:latin typeface="Cambria" pitchFamily="18" charset="0"/>
          <a:ea typeface="+mn-ea"/>
          <a:cs typeface="+mn-cs"/>
        </a:defRPr>
      </a:lvl3pPr>
      <a:lvl4pPr marL="1600200" indent="-228600" algn="l" rtl="0" eaLnBrk="1" fontAlgn="base" hangingPunct="1">
        <a:spcBef>
          <a:spcPct val="20000"/>
        </a:spcBef>
        <a:spcAft>
          <a:spcPct val="0"/>
        </a:spcAft>
        <a:buFont typeface="Arial" charset="0"/>
        <a:buChar char="–"/>
        <a:defRPr sz="2800" kern="1200">
          <a:solidFill>
            <a:srgbClr val="404040"/>
          </a:solidFill>
          <a:latin typeface="Cambria" pitchFamily="18" charset="0"/>
          <a:ea typeface="+mn-ea"/>
          <a:cs typeface="+mn-cs"/>
        </a:defRPr>
      </a:lvl4pPr>
      <a:lvl5pPr marL="2057400" indent="-228600" algn="l" rtl="0" eaLnBrk="1" fontAlgn="base" hangingPunct="1">
        <a:spcBef>
          <a:spcPct val="20000"/>
        </a:spcBef>
        <a:spcAft>
          <a:spcPct val="0"/>
        </a:spcAft>
        <a:buFont typeface="Cambria" pitchFamily="18" charset="0"/>
        <a:defRPr sz="2800" kern="1200">
          <a:solidFill>
            <a:srgbClr val="404040"/>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yl.fi/materiaalit/opiskelukyk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12776"/>
            <a:ext cx="7772400" cy="1684339"/>
          </a:xfrm>
        </p:spPr>
        <p:txBody>
          <a:bodyPr>
            <a:normAutofit/>
          </a:bodyPr>
          <a:lstStyle/>
          <a:p>
            <a:r>
              <a:rPr lang="fi-FI" sz="3400" b="1" dirty="0" smtClean="0"/>
              <a:t>Esteettömyys opiskelukyvyn lisääjänä</a:t>
            </a:r>
            <a:br>
              <a:rPr lang="fi-FI" sz="3400" b="1" dirty="0" smtClean="0"/>
            </a:br>
            <a:r>
              <a:rPr lang="fi-FI" sz="3400" b="1" dirty="0" smtClean="0"/>
              <a:t> - mitä korkeakoulut voivat tehdä? </a:t>
            </a:r>
            <a:endParaRPr lang="en-US" sz="3400" b="1" dirty="0"/>
          </a:p>
        </p:txBody>
      </p:sp>
      <p:sp>
        <p:nvSpPr>
          <p:cNvPr id="3" name="Subtitle 2"/>
          <p:cNvSpPr>
            <a:spLocks noGrp="1"/>
          </p:cNvSpPr>
          <p:nvPr>
            <p:ph type="subTitle" idx="1"/>
          </p:nvPr>
        </p:nvSpPr>
        <p:spPr/>
        <p:txBody>
          <a:bodyPr>
            <a:noAutofit/>
          </a:bodyPr>
          <a:lstStyle/>
          <a:p>
            <a:pPr algn="r">
              <a:spcBef>
                <a:spcPts val="0"/>
              </a:spcBef>
            </a:pPr>
            <a:r>
              <a:rPr lang="fi-FI" sz="1800" dirty="0" smtClean="0"/>
              <a:t>Yhdessä eteenpäin –esteettömyysseminaari 2.2.2011</a:t>
            </a:r>
          </a:p>
          <a:p>
            <a:pPr algn="r">
              <a:spcBef>
                <a:spcPts val="0"/>
              </a:spcBef>
            </a:pPr>
            <a:r>
              <a:rPr lang="fi-FI" sz="1800" dirty="0" smtClean="0"/>
              <a:t>Johanna Kujala, projektipäällikkö</a:t>
            </a:r>
          </a:p>
          <a:p>
            <a:pPr algn="r">
              <a:spcBef>
                <a:spcPts val="0"/>
              </a:spcBef>
            </a:pPr>
            <a:r>
              <a:rPr lang="fi-FI" sz="1800" dirty="0" smtClean="0"/>
              <a:t>Laura Heinonen, suunnittelija</a:t>
            </a:r>
          </a:p>
          <a:p>
            <a:pPr algn="r">
              <a:spcBef>
                <a:spcPts val="0"/>
              </a:spcBef>
            </a:pPr>
            <a:endParaRPr lang="fi-FI" sz="1800" dirty="0" smtClean="0"/>
          </a:p>
          <a:p>
            <a:pPr algn="r">
              <a:spcBef>
                <a:spcPts val="0"/>
              </a:spcBef>
            </a:pPr>
            <a:r>
              <a:rPr lang="fi-FI" sz="1800" dirty="0" smtClean="0"/>
              <a:t>Kyky-projekti, Campus </a:t>
            </a:r>
            <a:r>
              <a:rPr lang="fi-FI" sz="1800" dirty="0" err="1" smtClean="0"/>
              <a:t>Conexus</a:t>
            </a:r>
            <a:r>
              <a:rPr lang="fi-FI" sz="1800" dirty="0" smtClean="0"/>
              <a:t> II </a:t>
            </a:r>
          </a:p>
          <a:p>
            <a:pPr algn="r">
              <a:spcBef>
                <a:spcPts val="0"/>
              </a:spcBef>
            </a:pPr>
            <a:r>
              <a:rPr lang="fi-FI" sz="1800" dirty="0" smtClean="0"/>
              <a:t>Suomen ylioppilaskuntien liitto (SYL)</a:t>
            </a:r>
          </a:p>
        </p:txBody>
      </p:sp>
      <p:sp>
        <p:nvSpPr>
          <p:cNvPr id="4" name="Date Placeholder 3"/>
          <p:cNvSpPr>
            <a:spLocks noGrp="1"/>
          </p:cNvSpPr>
          <p:nvPr>
            <p:ph type="dt" sz="half" idx="10"/>
          </p:nvPr>
        </p:nvSpPr>
        <p:spPr/>
        <p:txBody>
          <a:bodyPr/>
          <a:lstStyle/>
          <a:p>
            <a:pPr>
              <a:defRPr/>
            </a:pPr>
            <a:r>
              <a:rPr lang="en-US" dirty="0" smtClean="0"/>
              <a:t>2.2.2011</a:t>
            </a:r>
            <a:endParaRPr lang="en-US" dirty="0"/>
          </a:p>
        </p:txBody>
      </p:sp>
      <p:sp>
        <p:nvSpPr>
          <p:cNvPr id="5" name="Slide Number Placeholder 4"/>
          <p:cNvSpPr>
            <a:spLocks noGrp="1"/>
          </p:cNvSpPr>
          <p:nvPr>
            <p:ph type="sldNum" sz="quarter" idx="12"/>
          </p:nvPr>
        </p:nvSpPr>
        <p:spPr/>
        <p:txBody>
          <a:bodyPr/>
          <a:lstStyle/>
          <a:p>
            <a:pPr>
              <a:defRPr/>
            </a:pPr>
            <a:fld id="{FF040922-EA50-4E8A-B996-745CB9DD3482}"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196752"/>
            <a:ext cx="8229600" cy="792000"/>
          </a:xfrm>
        </p:spPr>
        <p:txBody>
          <a:bodyPr>
            <a:normAutofit fontScale="90000"/>
          </a:bodyPr>
          <a:lstStyle/>
          <a:p>
            <a:r>
              <a:rPr lang="fi-FI" dirty="0" smtClean="0"/>
              <a:t>Mitä esteettömyys tarkoittaa korkeakoulussa?</a:t>
            </a:r>
            <a:endParaRPr lang="fi-FI" dirty="0"/>
          </a:p>
        </p:txBody>
      </p:sp>
      <p:sp>
        <p:nvSpPr>
          <p:cNvPr id="3" name="Sisällön paikkamerkki 2"/>
          <p:cNvSpPr>
            <a:spLocks noGrp="1"/>
          </p:cNvSpPr>
          <p:nvPr>
            <p:ph idx="1"/>
          </p:nvPr>
        </p:nvSpPr>
        <p:spPr>
          <a:xfrm>
            <a:off x="457200" y="2348880"/>
            <a:ext cx="8229600" cy="3777283"/>
          </a:xfrm>
        </p:spPr>
        <p:txBody>
          <a:bodyPr/>
          <a:lstStyle/>
          <a:p>
            <a:r>
              <a:rPr lang="fi-FI" dirty="0" smtClean="0"/>
              <a:t>Jokaisella on mahdollisuus opiskella yhdenvertaisesti muiden kanssa</a:t>
            </a:r>
          </a:p>
          <a:p>
            <a:r>
              <a:rPr lang="fi-FI" dirty="0" smtClean="0"/>
              <a:t>Huomioidaan opiskelijoiden ominaisuudet,  tilanteet ja tarpeet</a:t>
            </a:r>
          </a:p>
          <a:p>
            <a:r>
              <a:rPr lang="fi-FI" dirty="0" smtClean="0"/>
              <a:t>Huomioidaan fyysinen, psyykkinen ja sosiaalinen ulottuvuus</a:t>
            </a:r>
          </a:p>
          <a:p>
            <a:endParaRPr lang="fi-FI" dirty="0" smtClean="0"/>
          </a:p>
          <a:p>
            <a:pPr>
              <a:buNone/>
            </a:pPr>
            <a:endParaRPr lang="fi-FI" dirty="0" smtClean="0"/>
          </a:p>
          <a:p>
            <a:endParaRPr lang="fi-FI"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764704"/>
            <a:ext cx="8229600" cy="955396"/>
          </a:xfrm>
        </p:spPr>
        <p:txBody>
          <a:bodyPr>
            <a:noAutofit/>
          </a:bodyPr>
          <a:lstStyle/>
          <a:p>
            <a:r>
              <a:rPr lang="fi-FI" sz="2400" dirty="0" smtClean="0"/>
              <a:t>Saavutettavuus opiskelutaitojen näkökulmasta Ammattikorkeakouluopiskelijoilla</a:t>
            </a:r>
            <a:endParaRPr lang="fi-FI" sz="24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11</a:t>
            </a:fld>
            <a:endParaRPr lang="en-US"/>
          </a:p>
        </p:txBody>
      </p:sp>
      <p:pic>
        <p:nvPicPr>
          <p:cNvPr id="6" name="Picture 3"/>
          <p:cNvPicPr>
            <a:picLocks noGrp="1" noChangeAspect="1" noChangeArrowheads="1"/>
          </p:cNvPicPr>
          <p:nvPr>
            <p:ph idx="1"/>
          </p:nvPr>
        </p:nvPicPr>
        <p:blipFill>
          <a:blip r:embed="rId3" cstate="print"/>
          <a:srcRect/>
          <a:stretch>
            <a:fillRect/>
          </a:stretch>
        </p:blipFill>
        <p:spPr bwMode="auto">
          <a:xfrm>
            <a:off x="827584" y="1646938"/>
            <a:ext cx="7272808" cy="4693137"/>
          </a:xfrm>
          <a:prstGeom prst="rect">
            <a:avLst/>
          </a:prstGeom>
          <a:noFill/>
          <a:ln w="9525">
            <a:noFill/>
            <a:miter lim="800000"/>
            <a:headEnd/>
            <a:tailEnd/>
          </a:ln>
        </p:spPr>
      </p:pic>
      <p:sp>
        <p:nvSpPr>
          <p:cNvPr id="7" name="Tekstikehys 6"/>
          <p:cNvSpPr txBox="1"/>
          <p:nvPr/>
        </p:nvSpPr>
        <p:spPr>
          <a:xfrm>
            <a:off x="4103440" y="6381328"/>
            <a:ext cx="5040560" cy="276999"/>
          </a:xfrm>
          <a:prstGeom prst="rect">
            <a:avLst/>
          </a:prstGeom>
          <a:noFill/>
        </p:spPr>
        <p:txBody>
          <a:bodyPr wrap="square" rtlCol="0">
            <a:spAutoFit/>
          </a:bodyPr>
          <a:lstStyle/>
          <a:p>
            <a:r>
              <a:rPr lang="fi-FI" sz="1200" dirty="0" smtClean="0"/>
              <a:t>Lavikainen, Opiskelijan  ammattikorkeakoulu 2010, Otus</a:t>
            </a:r>
            <a:endParaRPr lang="fi-FI"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korkeakoulut voivat tehdä?</a:t>
            </a:r>
            <a:endParaRPr lang="fi-FI" dirty="0"/>
          </a:p>
        </p:txBody>
      </p:sp>
      <p:sp>
        <p:nvSpPr>
          <p:cNvPr id="3" name="Sisällön paikkamerkki 2"/>
          <p:cNvSpPr>
            <a:spLocks noGrp="1"/>
          </p:cNvSpPr>
          <p:nvPr>
            <p:ph idx="1"/>
          </p:nvPr>
        </p:nvSpPr>
        <p:spPr/>
        <p:txBody>
          <a:bodyPr/>
          <a:lstStyle/>
          <a:p>
            <a:r>
              <a:rPr lang="fi-FI" sz="3000" dirty="0" smtClean="0"/>
              <a:t>Lisätä yhteisön kaikkien jäsenten ymmärrystä ja osaamista esteettömyydestä</a:t>
            </a:r>
          </a:p>
          <a:p>
            <a:r>
              <a:rPr lang="fi-FI" sz="3000" dirty="0" smtClean="0"/>
              <a:t>Huolehtia yhteisön jäsenten ajantasaisista tiedoista</a:t>
            </a:r>
          </a:p>
          <a:p>
            <a:r>
              <a:rPr lang="fi-FI" sz="3000" dirty="0" smtClean="0"/>
              <a:t>Huomioida esteettömyys kaikissa yhteisöissä (esim. tukipalvelut ja opiskelijajärjestöt)</a:t>
            </a:r>
          </a:p>
          <a:p>
            <a:r>
              <a:rPr lang="fi-FI" sz="3000" dirty="0" smtClean="0"/>
              <a:t>Lisätä esteettömyyttä opiskelukykymallin kaikilla osa-alueilla</a:t>
            </a:r>
          </a:p>
          <a:p>
            <a:endParaRPr lang="fi-FI" sz="3000" dirty="0" smtClean="0"/>
          </a:p>
          <a:p>
            <a:endParaRPr lang="fi-FI" sz="3000" dirty="0" smtClean="0"/>
          </a:p>
          <a:p>
            <a:endParaRPr lang="fi-FI" sz="30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764704"/>
            <a:ext cx="8229600" cy="792000"/>
          </a:xfrm>
        </p:spPr>
        <p:txBody>
          <a:bodyPr/>
          <a:lstStyle/>
          <a:p>
            <a:r>
              <a:rPr lang="fi-FI" dirty="0" smtClean="0"/>
              <a:t>Mitä korkeakoulut voivat tehdä?</a:t>
            </a:r>
            <a:endParaRPr lang="fi-FI" dirty="0"/>
          </a:p>
        </p:txBody>
      </p:sp>
      <p:sp>
        <p:nvSpPr>
          <p:cNvPr id="3" name="Sisällön paikkamerkki 2"/>
          <p:cNvSpPr>
            <a:spLocks noGrp="1"/>
          </p:cNvSpPr>
          <p:nvPr>
            <p:ph idx="1"/>
          </p:nvPr>
        </p:nvSpPr>
        <p:spPr>
          <a:xfrm>
            <a:off x="467544" y="1700808"/>
            <a:ext cx="8219256" cy="4425355"/>
          </a:xfrm>
        </p:spPr>
        <p:txBody>
          <a:bodyPr/>
          <a:lstStyle/>
          <a:p>
            <a:r>
              <a:rPr lang="fi-FI" dirty="0" smtClean="0"/>
              <a:t>Huolehtia rakenteiden, toimintatapojen ja toimijoiden avulla, että esteettömyystyö on suunnitelmallista ja  pitkäjännitteistä</a:t>
            </a:r>
          </a:p>
          <a:p>
            <a:r>
              <a:rPr lang="fi-FI" dirty="0" smtClean="0"/>
              <a:t>Tehdä yhteistyötä ja hyödyntää verkostoja</a:t>
            </a:r>
          </a:p>
          <a:p>
            <a:pPr lvl="1"/>
            <a:r>
              <a:rPr lang="fi-FI" sz="3200" dirty="0" smtClean="0"/>
              <a:t>sisäinen, välinen (esim. alueellinen) ja kansallinen yhteistyö </a:t>
            </a:r>
          </a:p>
          <a:p>
            <a:r>
              <a:rPr lang="fi-FI" dirty="0" smtClean="0"/>
              <a:t>Pyrkiä </a:t>
            </a:r>
            <a:r>
              <a:rPr lang="fi-FI" dirty="0" err="1" smtClean="0"/>
              <a:t>osallistamaan</a:t>
            </a:r>
            <a:r>
              <a:rPr lang="fi-FI" dirty="0" smtClean="0"/>
              <a:t> toimintaan yhteisön kaikki jäsenet</a:t>
            </a:r>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836712"/>
            <a:ext cx="8229600" cy="792000"/>
          </a:xfrm>
        </p:spPr>
        <p:txBody>
          <a:bodyPr>
            <a:noAutofit/>
          </a:bodyPr>
          <a:lstStyle/>
          <a:p>
            <a:r>
              <a:rPr lang="fi-FI" sz="3200" dirty="0" smtClean="0"/>
              <a:t>Esimerkkejä hyvistä saavutettavuuskäytännöistä</a:t>
            </a:r>
            <a:endParaRPr lang="fi-FI" sz="3200" dirty="0"/>
          </a:p>
        </p:txBody>
      </p:sp>
      <p:sp>
        <p:nvSpPr>
          <p:cNvPr id="3" name="Sisällön paikkamerkki 2"/>
          <p:cNvSpPr>
            <a:spLocks noGrp="1"/>
          </p:cNvSpPr>
          <p:nvPr>
            <p:ph idx="1"/>
          </p:nvPr>
        </p:nvSpPr>
        <p:spPr>
          <a:xfrm>
            <a:off x="457200" y="1844824"/>
            <a:ext cx="8229600" cy="4320480"/>
          </a:xfrm>
        </p:spPr>
        <p:txBody>
          <a:bodyPr/>
          <a:lstStyle/>
          <a:p>
            <a:r>
              <a:rPr lang="fi-FI" sz="2800" dirty="0" smtClean="0"/>
              <a:t>Korkeakoulun saavutettavuuden strategia ja toimeenpanosuunnitelma</a:t>
            </a:r>
          </a:p>
          <a:p>
            <a:r>
              <a:rPr lang="fi-FI" sz="2800" dirty="0" smtClean="0"/>
              <a:t>Korkeakoulun saavutettavuusasiantuntija tai esteettömyysasiamies (esim. koulutusta)</a:t>
            </a:r>
          </a:p>
          <a:p>
            <a:r>
              <a:rPr lang="fi-FI" sz="2800" dirty="0" smtClean="0"/>
              <a:t>Ylioppilaskunnan esteettömyystyöryhmä</a:t>
            </a:r>
          </a:p>
          <a:p>
            <a:r>
              <a:rPr lang="fi-FI" sz="2800" dirty="0" smtClean="0"/>
              <a:t>Korkeakoulujen alueellinen esteettömyysverkosto</a:t>
            </a:r>
          </a:p>
          <a:p>
            <a:r>
              <a:rPr lang="fi-FI" sz="2800" dirty="0" smtClean="0"/>
              <a:t>Opintojen erityisjärjestelyt yhteistyössä opintopsykologin kanssa</a:t>
            </a:r>
          </a:p>
          <a:p>
            <a:r>
              <a:rPr lang="fi-FI" sz="2800" dirty="0" smtClean="0"/>
              <a:t>Tenttiakvaario, tukikurssit, lapsiparkki jne.</a:t>
            </a:r>
            <a:endParaRPr lang="fi-FI" sz="28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Pohdinta</a:t>
            </a:r>
            <a:endParaRPr lang="fi-FI" dirty="0"/>
          </a:p>
        </p:txBody>
      </p:sp>
      <p:sp>
        <p:nvSpPr>
          <p:cNvPr id="3" name="Sisällön paikkamerkki 2"/>
          <p:cNvSpPr>
            <a:spLocks noGrp="1"/>
          </p:cNvSpPr>
          <p:nvPr>
            <p:ph idx="1"/>
          </p:nvPr>
        </p:nvSpPr>
        <p:spPr/>
        <p:txBody>
          <a:bodyPr/>
          <a:lstStyle/>
          <a:p>
            <a:pPr marL="342900" lvl="1" indent="-342900">
              <a:buFont typeface="Cambria" pitchFamily="18" charset="0"/>
              <a:buChar char="•"/>
            </a:pPr>
            <a:r>
              <a:rPr lang="fi-FI" sz="3000" dirty="0" smtClean="0"/>
              <a:t>Pohditaan esteettömyyttä ja saavutettavuutta korkeakouluissa kahden tapausesimerkin avulla</a:t>
            </a:r>
          </a:p>
          <a:p>
            <a:pPr lvl="1"/>
            <a:r>
              <a:rPr lang="fi-FI" sz="3000" dirty="0" smtClean="0"/>
              <a:t>Miten korkeakoulu voi tukea heitä oppimisen ja opiskelun mahdollistamiseksi?</a:t>
            </a:r>
          </a:p>
          <a:p>
            <a:pPr lvl="1"/>
            <a:r>
              <a:rPr lang="fi-FI" sz="3000" dirty="0" smtClean="0"/>
              <a:t>Mitä rakenteita, toimintatapoja ja toimijoita tarvitaan?</a:t>
            </a:r>
            <a:endParaRPr lang="fi-FI" sz="30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692696"/>
            <a:ext cx="8229600" cy="792000"/>
          </a:xfrm>
        </p:spPr>
        <p:txBody>
          <a:bodyPr>
            <a:normAutofit/>
          </a:bodyPr>
          <a:lstStyle/>
          <a:p>
            <a:r>
              <a:rPr lang="fi-FI" sz="2800" b="1" dirty="0" smtClean="0"/>
              <a:t>Maija, 51 v.</a:t>
            </a:r>
            <a:endParaRPr lang="fi-FI" sz="2800" b="1" dirty="0"/>
          </a:p>
        </p:txBody>
      </p:sp>
      <p:sp>
        <p:nvSpPr>
          <p:cNvPr id="3" name="Sisällön paikkamerkki 2"/>
          <p:cNvSpPr>
            <a:spLocks noGrp="1"/>
          </p:cNvSpPr>
          <p:nvPr>
            <p:ph idx="1"/>
          </p:nvPr>
        </p:nvSpPr>
        <p:spPr>
          <a:xfrm>
            <a:off x="457200" y="1412776"/>
            <a:ext cx="8229600" cy="4713387"/>
          </a:xfrm>
        </p:spPr>
        <p:txBody>
          <a:bodyPr/>
          <a:lstStyle/>
          <a:p>
            <a:r>
              <a:rPr lang="fi-FI" sz="2100" dirty="0" smtClean="0"/>
              <a:t>Maija asuu 90 kilometrin päässä yliopistolta. Hän ei voi heikkonäköisyytensä vuoksi ajaa autoa ja kulkeekin tarvittaessa 1,5 tunnin matkan yliopistolle bussilla tai junalla. Heikkonäköisyytensä vuoksi Maija ei pysty lukemaan pientä tai epäselvää kirjoitusta. Maija hoitaa karjatilaa, jonka töissä hänen veljensä tarvittaessa auttaa, kun siitä on ennakolta sovittu.</a:t>
            </a:r>
          </a:p>
          <a:p>
            <a:r>
              <a:rPr lang="fi-FI" sz="2100" dirty="0" smtClean="0"/>
              <a:t>Hyväksymiskirjeessä Maija on saanut tiedon, että opinnot alkavat syyskuun ensimmäisenä päivänä yhdeksältä. Kysyessään laitokselta muita opetusaikatauluja elokuun lopussa, hänelle kerrotaan, että aikatauluista tiedotetaan heti kun ne ovat valmiina.</a:t>
            </a:r>
          </a:p>
          <a:p>
            <a:r>
              <a:rPr lang="fi-FI" sz="2100" b="1" dirty="0" smtClean="0"/>
              <a:t>Miten korkeakoulun pitäisi toimia, jotta Maija voisi aloittaa opintonsa sujuvasti ja miten häntä voidaan jatkossa tukea? Millaisia rakenteita, toimijoita ja toimintatapoja tarvitaan?</a:t>
            </a:r>
          </a:p>
          <a:p>
            <a:endParaRPr lang="fi-FI" sz="2100" dirty="0" smtClean="0"/>
          </a:p>
          <a:p>
            <a:endParaRPr lang="fi-FI" sz="21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764704"/>
            <a:ext cx="8229600" cy="792000"/>
          </a:xfrm>
        </p:spPr>
        <p:txBody>
          <a:bodyPr>
            <a:normAutofit/>
          </a:bodyPr>
          <a:lstStyle/>
          <a:p>
            <a:r>
              <a:rPr lang="fi-FI" sz="2800" b="1" dirty="0" smtClean="0"/>
              <a:t>Toni, 28 v</a:t>
            </a:r>
            <a:endParaRPr lang="fi-FI" sz="2800" dirty="0"/>
          </a:p>
        </p:txBody>
      </p:sp>
      <p:sp>
        <p:nvSpPr>
          <p:cNvPr id="3" name="Sisällön paikkamerkki 2"/>
          <p:cNvSpPr>
            <a:spLocks noGrp="1"/>
          </p:cNvSpPr>
          <p:nvPr>
            <p:ph idx="1"/>
          </p:nvPr>
        </p:nvSpPr>
        <p:spPr>
          <a:xfrm>
            <a:off x="457200" y="1484784"/>
            <a:ext cx="8229600" cy="4641379"/>
          </a:xfrm>
        </p:spPr>
        <p:txBody>
          <a:bodyPr/>
          <a:lstStyle/>
          <a:p>
            <a:r>
              <a:rPr lang="fi-FI" sz="2500" dirty="0" smtClean="0"/>
              <a:t>Toni tekee väitöskirjaansa pieneen oppiaineeseen. Jatko-opintojen lisäksi hänelle kuuluu myös hieman opetusta. Oppiaineen työilmapiiri on kilpailullinen, ja Toni kokee, että vanhemmat tutkijakollegat ovat sulkeneet hänet ulos yhteisöstään. Ulossulkeminen tuntuu erityisen epämieluisalta, koska kiusaamiskokemuksia on ollut myös aiemmin opiskelu- ja kouluaikana. Tällä hetkellä Toni on palaamassa yliopistolle lyhyeltä sairaslomalta, jolle jäi masennuksen takia.</a:t>
            </a:r>
          </a:p>
          <a:p>
            <a:r>
              <a:rPr lang="fi-FI" sz="2500" b="1" dirty="0" smtClean="0"/>
              <a:t>Miten korkeakoulu voisi tukea ja auttaa Tonia? Millaisia rakenteita, toimijoita ja toimintatapoja tarvitaan?</a:t>
            </a:r>
          </a:p>
          <a:p>
            <a:endParaRPr lang="fi-FI" sz="25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a:t>
            </a:r>
            <a:endParaRPr lang="fi-FI" dirty="0"/>
          </a:p>
        </p:txBody>
      </p:sp>
      <p:sp>
        <p:nvSpPr>
          <p:cNvPr id="3" name="Sisällön paikkamerkki 2"/>
          <p:cNvSpPr>
            <a:spLocks noGrp="1"/>
          </p:cNvSpPr>
          <p:nvPr>
            <p:ph idx="1"/>
          </p:nvPr>
        </p:nvSpPr>
        <p:spPr/>
        <p:txBody>
          <a:bodyPr/>
          <a:lstStyle/>
          <a:p>
            <a:r>
              <a:rPr lang="fi-FI" sz="2800" dirty="0" smtClean="0"/>
              <a:t>Saavutettavuus ja esteettömyys tulee huomioida opiskelukyvyn kaikilla osa-alueilla </a:t>
            </a:r>
          </a:p>
          <a:p>
            <a:pPr lvl="1"/>
            <a:r>
              <a:rPr lang="fi-FI" dirty="0" smtClean="0"/>
              <a:t>Miten asiaa voisi ja tulisi huomioida eli miten esteettömyyttä voitaisiin edistää? Millaisia rakenteita, toimijoita ja toimintatapoja tarvitaan korkeakouluihin?</a:t>
            </a:r>
          </a:p>
          <a:p>
            <a:pPr lvl="1"/>
            <a:r>
              <a:rPr lang="fi-FI" dirty="0" smtClean="0"/>
              <a:t>Jokainen ryhmä pohtii yhtä suositusta esteettömyyden ja saavutettavuuden näkökulmasta</a:t>
            </a:r>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a:xfrm>
            <a:off x="467544" y="836712"/>
            <a:ext cx="8229600" cy="792000"/>
          </a:xfrm>
        </p:spPr>
        <p:txBody>
          <a:bodyPr/>
          <a:lstStyle/>
          <a:p>
            <a:r>
              <a:rPr lang="fi-FI" sz="3200" dirty="0" smtClean="0"/>
              <a:t>Opiskelukykysuositukset</a:t>
            </a:r>
          </a:p>
        </p:txBody>
      </p:sp>
      <p:sp>
        <p:nvSpPr>
          <p:cNvPr id="11267" name="Sisällön paikkamerkki 2"/>
          <p:cNvSpPr>
            <a:spLocks noGrp="1"/>
          </p:cNvSpPr>
          <p:nvPr>
            <p:ph idx="1"/>
          </p:nvPr>
        </p:nvSpPr>
        <p:spPr>
          <a:xfrm>
            <a:off x="683568" y="1628800"/>
            <a:ext cx="7850188" cy="4806950"/>
          </a:xfrm>
        </p:spPr>
        <p:txBody>
          <a:bodyPr/>
          <a:lstStyle/>
          <a:p>
            <a:pPr>
              <a:spcBef>
                <a:spcPct val="0"/>
              </a:spcBef>
              <a:buFontTx/>
              <a:buNone/>
            </a:pPr>
            <a:r>
              <a:rPr lang="fi-FI" sz="2200" dirty="0" smtClean="0"/>
              <a:t>1 	Opiskelukyvyn edistäminen on suunnitelmallista ja </a:t>
            </a:r>
          </a:p>
          <a:p>
            <a:pPr>
              <a:spcBef>
                <a:spcPct val="0"/>
              </a:spcBef>
              <a:buFontTx/>
              <a:buNone/>
            </a:pPr>
            <a:r>
              <a:rPr lang="fi-FI" sz="2200" dirty="0" smtClean="0"/>
              <a:t>	organisoitua koko yliopistossa ja sen kaikissa yhteisöissä</a:t>
            </a:r>
          </a:p>
          <a:p>
            <a:pPr>
              <a:spcBef>
                <a:spcPct val="0"/>
              </a:spcBef>
              <a:buFontTx/>
              <a:buNone/>
            </a:pPr>
            <a:r>
              <a:rPr lang="fi-FI" sz="2200" dirty="0" smtClean="0"/>
              <a:t>2 	Opiskelutaitojen ja opiskelukunnon edistäminen kuuluu opintoihin</a:t>
            </a:r>
          </a:p>
          <a:p>
            <a:pPr>
              <a:spcBef>
                <a:spcPct val="0"/>
              </a:spcBef>
              <a:buFontTx/>
              <a:buNone/>
            </a:pPr>
            <a:r>
              <a:rPr lang="fi-FI" sz="2200" dirty="0" smtClean="0"/>
              <a:t>3 	Opiskelu on esteetöntä ja opiskelijoiden erilaiset tarpeet huomioivaa</a:t>
            </a:r>
          </a:p>
          <a:p>
            <a:pPr>
              <a:spcBef>
                <a:spcPct val="0"/>
              </a:spcBef>
              <a:buFontTx/>
              <a:buNone/>
            </a:pPr>
            <a:r>
              <a:rPr lang="fi-FI" sz="2200" dirty="0" smtClean="0"/>
              <a:t>4 	Opiskelijoita arvostetaan, kannustetaan aktiivisuuteen ja heidän vaikutusmahdollisuuksiaan edistetään </a:t>
            </a:r>
          </a:p>
          <a:p>
            <a:pPr>
              <a:spcBef>
                <a:spcPct val="0"/>
              </a:spcBef>
              <a:buFontTx/>
              <a:buNone/>
            </a:pPr>
            <a:r>
              <a:rPr lang="fi-FI" sz="2200" dirty="0" smtClean="0"/>
              <a:t>5 	Tukea, ohjausta ja kannustusta annetaan koko opintopolun ajan</a:t>
            </a:r>
          </a:p>
          <a:p>
            <a:pPr>
              <a:spcBef>
                <a:spcPct val="0"/>
              </a:spcBef>
              <a:buFontTx/>
              <a:buNone/>
            </a:pPr>
            <a:r>
              <a:rPr lang="fi-FI" sz="2200" dirty="0" smtClean="0"/>
              <a:t>6 	Työelämävalmiuksien ja työelämään siirtymisen edistäminen kuuluu opintoihin </a:t>
            </a:r>
          </a:p>
          <a:p>
            <a:pPr>
              <a:spcBef>
                <a:spcPct val="0"/>
              </a:spcBef>
              <a:buFontTx/>
              <a:buNone/>
            </a:pPr>
            <a:r>
              <a:rPr lang="fi-FI" sz="2200" dirty="0" smtClean="0"/>
              <a:t>7 	Yhteisöllisyydellä edistetään koko yhteisön hyvinvointia  - opiskelijoiden opiskelukykyä ja henkilöstön työkykyä</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a:xfrm>
            <a:off x="467544" y="620688"/>
            <a:ext cx="8229600" cy="792000"/>
          </a:xfrm>
        </p:spPr>
        <p:txBody>
          <a:bodyPr/>
          <a:lstStyle/>
          <a:p>
            <a:r>
              <a:rPr lang="fi-FI" dirty="0" smtClean="0"/>
              <a:t>Opiskelukyky</a:t>
            </a:r>
          </a:p>
        </p:txBody>
      </p:sp>
      <p:sp>
        <p:nvSpPr>
          <p:cNvPr id="8195" name="Sisällön paikkamerkki 2"/>
          <p:cNvSpPr>
            <a:spLocks noGrp="1"/>
          </p:cNvSpPr>
          <p:nvPr>
            <p:ph idx="1"/>
          </p:nvPr>
        </p:nvSpPr>
        <p:spPr>
          <a:xfrm>
            <a:off x="1042988" y="1341438"/>
            <a:ext cx="7850187" cy="4679950"/>
          </a:xfrm>
        </p:spPr>
        <p:txBody>
          <a:bodyPr/>
          <a:lstStyle/>
          <a:p>
            <a:pPr>
              <a:buFontTx/>
              <a:buNone/>
            </a:pPr>
            <a:endParaRPr lang="fi-FI" sz="2800" smtClean="0"/>
          </a:p>
          <a:p>
            <a:pPr>
              <a:buFontTx/>
              <a:buNone/>
            </a:pPr>
            <a:endParaRPr lang="fi-FI" sz="2800" smtClean="0"/>
          </a:p>
          <a:p>
            <a:endParaRPr lang="fi-FI" sz="2800" smtClean="0"/>
          </a:p>
          <a:p>
            <a:pPr lvl="1"/>
            <a:endParaRPr lang="fi-FI" sz="2800" smtClean="0"/>
          </a:p>
          <a:p>
            <a:endParaRPr lang="fi-FI" sz="2800" smtClean="0"/>
          </a:p>
        </p:txBody>
      </p:sp>
      <p:graphicFrame>
        <p:nvGraphicFramePr>
          <p:cNvPr id="4" name="Taulukko 3"/>
          <p:cNvGraphicFramePr>
            <a:graphicFrameLocks noGrp="1"/>
          </p:cNvGraphicFramePr>
          <p:nvPr/>
        </p:nvGraphicFramePr>
        <p:xfrm>
          <a:off x="1259632" y="1628800"/>
          <a:ext cx="6552728" cy="5032507"/>
        </p:xfrm>
        <a:graphic>
          <a:graphicData uri="http://schemas.openxmlformats.org/drawingml/2006/table">
            <a:tbl>
              <a:tblPr firstRow="1" bandRow="1">
                <a:tableStyleId>{5C22544A-7EE6-4342-B048-85BDC9FD1C3A}</a:tableStyleId>
              </a:tblPr>
              <a:tblGrid>
                <a:gridCol w="3276364"/>
                <a:gridCol w="3276364"/>
              </a:tblGrid>
              <a:tr h="780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2100" dirty="0" smtClean="0">
                          <a:solidFill>
                            <a:schemeClr val="accent6"/>
                          </a:solidFill>
                        </a:rPr>
                        <a:t>Opiskelukyky</a:t>
                      </a:r>
                      <a:endParaRPr lang="fi-FI" sz="2100" dirty="0">
                        <a:solidFill>
                          <a:schemeClr val="accent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2100" dirty="0" smtClean="0">
                          <a:solidFill>
                            <a:schemeClr val="accent6"/>
                          </a:solidFill>
                        </a:rPr>
                        <a:t>Opiskelukyvyn edistäminen</a:t>
                      </a:r>
                      <a:endParaRPr lang="fi-FI" sz="2100" dirty="0">
                        <a:solidFill>
                          <a:schemeClr val="accent6"/>
                        </a:solidFill>
                      </a:endParaRPr>
                    </a:p>
                  </a:txBody>
                  <a:tcPr/>
                </a:tc>
              </a:tr>
              <a:tr h="3921389">
                <a:tc>
                  <a:txBody>
                    <a:bodyPr/>
                    <a:lstStyle/>
                    <a:p>
                      <a:r>
                        <a:rPr lang="fi-FI" sz="2100" dirty="0" smtClean="0"/>
                        <a:t>on opiskelijan työkykyä</a:t>
                      </a:r>
                    </a:p>
                    <a:p>
                      <a:endParaRPr lang="fi-FI" sz="2100" dirty="0" smtClean="0"/>
                    </a:p>
                    <a:p>
                      <a:r>
                        <a:rPr lang="fi-FI" sz="2100" dirty="0" smtClean="0"/>
                        <a:t>oppilaitos on opiskelijan työpaikka</a:t>
                      </a:r>
                    </a:p>
                    <a:p>
                      <a:r>
                        <a:rPr lang="fi-FI" sz="2100" dirty="0" smtClean="0"/>
                        <a:t> </a:t>
                      </a:r>
                    </a:p>
                    <a:p>
                      <a:r>
                        <a:rPr lang="fi-FI" sz="2100" baseline="0" dirty="0" smtClean="0"/>
                        <a:t>on yhteydessä hyvinvointiin, oppimistuloksiin, opintojen etenemiseen ja opiskelumotivaatioon</a:t>
                      </a:r>
                    </a:p>
                    <a:p>
                      <a:endParaRPr lang="fi-FI" sz="2100" baseline="0" dirty="0" smtClean="0"/>
                    </a:p>
                    <a:p>
                      <a:r>
                        <a:rPr lang="fi-FI" sz="2100" baseline="0" dirty="0" smtClean="0"/>
                        <a:t>opiskelukykyinen opiskelija on tuleva osaava ja hyvinvoiva työntekijä</a:t>
                      </a:r>
                      <a:endParaRPr lang="fi-FI" sz="2100" dirty="0"/>
                    </a:p>
                  </a:txBody>
                  <a:tcPr/>
                </a:tc>
                <a:tc>
                  <a:txBody>
                    <a:bodyPr/>
                    <a:lstStyle/>
                    <a:p>
                      <a:r>
                        <a:rPr lang="fi-FI" sz="2100" dirty="0" smtClean="0"/>
                        <a:t>jokainen yliopistoyhteisön jäsen voi edistää opiskelukykyä</a:t>
                      </a:r>
                    </a:p>
                    <a:p>
                      <a:endParaRPr lang="fi-FI" sz="2100" dirty="0" smtClean="0"/>
                    </a:p>
                    <a:p>
                      <a:r>
                        <a:rPr lang="fi-FI" sz="2100" dirty="0" smtClean="0"/>
                        <a:t>tulee näkyä rakenteissa ja toiminnassa</a:t>
                      </a:r>
                    </a:p>
                    <a:p>
                      <a:endParaRPr lang="fi-FI" sz="2100" dirty="0" smtClean="0"/>
                    </a:p>
                    <a:p>
                      <a:r>
                        <a:rPr lang="fi-FI" sz="2100" dirty="0" smtClean="0"/>
                        <a:t>edellyttää yhteistyötä yhteisöjen sisällä ja välillä</a:t>
                      </a:r>
                    </a:p>
                    <a:p>
                      <a:endParaRPr lang="fi-FI" sz="21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Lisätietoa:</a:t>
            </a:r>
            <a:endParaRPr lang="fi-FI" dirty="0"/>
          </a:p>
        </p:txBody>
      </p:sp>
      <p:sp>
        <p:nvSpPr>
          <p:cNvPr id="3" name="Sisällön paikkamerkki 2"/>
          <p:cNvSpPr>
            <a:spLocks noGrp="1"/>
          </p:cNvSpPr>
          <p:nvPr>
            <p:ph idx="1"/>
          </p:nvPr>
        </p:nvSpPr>
        <p:spPr/>
        <p:txBody>
          <a:bodyPr/>
          <a:lstStyle/>
          <a:p>
            <a:r>
              <a:rPr lang="fi-FI" sz="2400" dirty="0" smtClean="0"/>
              <a:t>opiskelukykykäytännöt </a:t>
            </a:r>
          </a:p>
          <a:p>
            <a:pPr lvl="1"/>
            <a:r>
              <a:rPr lang="fi-FI" sz="2400" dirty="0" smtClean="0"/>
              <a:t>sisältää noin tuhat hyvää käytäntöjä</a:t>
            </a:r>
          </a:p>
          <a:p>
            <a:r>
              <a:rPr lang="fi-FI" sz="2400" dirty="0" smtClean="0"/>
              <a:t>valtakunnalliset suositukset yliopistoyhteisöille opiskelukyvyn edistämiseksi</a:t>
            </a:r>
          </a:p>
          <a:p>
            <a:pPr lvl="1"/>
            <a:r>
              <a:rPr lang="fi-FI" sz="2000" dirty="0" smtClean="0"/>
              <a:t>Opiskelukykysuositukset yliopistoille -raportti opastamaan yliopistoyhteisöjä opiskelukyvyn tukemiseen</a:t>
            </a:r>
          </a:p>
          <a:p>
            <a:pPr marL="342900" lvl="1" indent="-342900">
              <a:buFont typeface="Cambria" pitchFamily="18" charset="0"/>
              <a:buChar char="•"/>
            </a:pPr>
            <a:r>
              <a:rPr lang="fi-FI" sz="2400" dirty="0" smtClean="0"/>
              <a:t>Materiaalit löytyvät osoitteesta </a:t>
            </a:r>
            <a:r>
              <a:rPr lang="fi-FI" sz="2400" dirty="0" smtClean="0">
                <a:hlinkClick r:id="rId2"/>
              </a:rPr>
              <a:t>http://www.syl.fi/materiaalit/opiskelukyky/</a:t>
            </a:r>
            <a:endParaRPr lang="fi-FI" sz="2400" dirty="0" smtClean="0"/>
          </a:p>
          <a:p>
            <a:endParaRPr lang="fi-FI" dirty="0"/>
          </a:p>
        </p:txBody>
      </p:sp>
      <p:sp>
        <p:nvSpPr>
          <p:cNvPr id="4" name="Päivämäärän paikkamerkki 3"/>
          <p:cNvSpPr>
            <a:spLocks noGrp="1"/>
          </p:cNvSpPr>
          <p:nvPr>
            <p:ph type="dt" sz="half" idx="10"/>
          </p:nvPr>
        </p:nvSpPr>
        <p:spPr/>
        <p:txBody>
          <a:bodyPr/>
          <a:lstStyle/>
          <a:p>
            <a:pPr>
              <a:defRPr/>
            </a:pPr>
            <a:endParaRPr lang="en-US" dirty="0"/>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Esteettömyys kyky-suositusten näkökulmasta </a:t>
            </a:r>
            <a:endParaRPr lang="fi-FI" dirty="0"/>
          </a:p>
        </p:txBody>
      </p:sp>
      <p:sp>
        <p:nvSpPr>
          <p:cNvPr id="3" name="Sisällön paikkamerkki 2"/>
          <p:cNvSpPr>
            <a:spLocks noGrp="1"/>
          </p:cNvSpPr>
          <p:nvPr>
            <p:ph idx="1"/>
          </p:nvPr>
        </p:nvSpPr>
        <p:spPr/>
        <p:txBody>
          <a:bodyPr/>
          <a:lstStyle/>
          <a:p>
            <a:r>
              <a:rPr lang="fi-FI" dirty="0" smtClean="0"/>
              <a:t>3-5 hyvää käytäntöä</a:t>
            </a:r>
          </a:p>
          <a:p>
            <a:pPr lvl="1"/>
            <a:r>
              <a:rPr lang="fi-FI" dirty="0" smtClean="0"/>
              <a:t>Korkeakoulu voi ja pitää tehdä</a:t>
            </a:r>
            <a:endParaRPr lang="fi-FI"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000" dirty="0" smtClean="0"/>
              <a:t>1. </a:t>
            </a:r>
            <a:r>
              <a:rPr lang="fi-FI" sz="2000" dirty="0" smtClean="0"/>
              <a:t>	Opiskelukyvyn edistäminen on suunnitelmallista ja </a:t>
            </a:r>
            <a:br>
              <a:rPr lang="fi-FI" sz="2000" dirty="0" smtClean="0"/>
            </a:br>
            <a:r>
              <a:rPr lang="fi-FI" sz="2000" dirty="0" smtClean="0"/>
              <a:t>	organisoitua koko yliopistossa ja sen kaikissa yhteisöissä</a:t>
            </a:r>
            <a:br>
              <a:rPr lang="fi-FI" sz="2000" dirty="0" smtClean="0"/>
            </a:br>
            <a:endParaRPr lang="fi-FI" sz="2000" dirty="0"/>
          </a:p>
        </p:txBody>
      </p:sp>
      <p:sp>
        <p:nvSpPr>
          <p:cNvPr id="3" name="Sisällön paikkamerkki 2"/>
          <p:cNvSpPr>
            <a:spLocks noGrp="1"/>
          </p:cNvSpPr>
          <p:nvPr>
            <p:ph idx="1"/>
          </p:nvPr>
        </p:nvSpPr>
        <p:spPr/>
        <p:txBody>
          <a:bodyPr/>
          <a:lstStyle/>
          <a:p>
            <a:r>
              <a:rPr lang="fi-FI" sz="2400" dirty="0" smtClean="0"/>
              <a:t>Vastuuhenkilöt eri tasoilla, tiimipalaverit</a:t>
            </a:r>
          </a:p>
          <a:p>
            <a:r>
              <a:rPr lang="fi-FI" sz="2400" dirty="0" smtClean="0"/>
              <a:t>Kirjataan esteettömyysasiat strategioihin jne. toimintaa ohjaaviin </a:t>
            </a:r>
          </a:p>
          <a:p>
            <a:r>
              <a:rPr lang="fi-FI" sz="2400" dirty="0" smtClean="0"/>
              <a:t>Palautejärjestelmässä otetaan esteettömyysasiat huomioon</a:t>
            </a:r>
          </a:p>
          <a:p>
            <a:r>
              <a:rPr lang="fi-FI" sz="2400" dirty="0" smtClean="0"/>
              <a:t>Yhtenäiset ohjeet koulun sisällä, yhdenvertaisuus</a:t>
            </a:r>
          </a:p>
          <a:p>
            <a:r>
              <a:rPr lang="fi-FI" sz="2400" dirty="0" smtClean="0"/>
              <a:t>Henkilökunnan koulutus, mistä saa tietoa ja miten toimitaan ja asennoituminen sellaiseksi, että koetaan kaikkien vastuuksi (ei koeta lisätaakaksi)</a:t>
            </a:r>
            <a:endParaRPr lang="fi-FI" sz="24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000" dirty="0" smtClean="0"/>
              <a:t>2.</a:t>
            </a:r>
            <a:r>
              <a:rPr lang="fi-FI" sz="2000" dirty="0" smtClean="0"/>
              <a:t>	 Opiskelutaitojen ja opiskelukunnon edistäminen kuuluu opintoihin </a:t>
            </a:r>
            <a:br>
              <a:rPr lang="fi-FI" sz="2000" dirty="0" smtClean="0"/>
            </a:br>
            <a:endParaRPr lang="fi-FI" sz="2000" dirty="0"/>
          </a:p>
        </p:txBody>
      </p:sp>
      <p:sp>
        <p:nvSpPr>
          <p:cNvPr id="3" name="Sisällön paikkamerkki 2"/>
          <p:cNvSpPr>
            <a:spLocks noGrp="1"/>
          </p:cNvSpPr>
          <p:nvPr>
            <p:ph idx="1"/>
          </p:nvPr>
        </p:nvSpPr>
        <p:spPr/>
        <p:txBody>
          <a:bodyPr/>
          <a:lstStyle/>
          <a:p>
            <a:r>
              <a:rPr lang="fi-FI" sz="2400" dirty="0" smtClean="0"/>
              <a:t>Liikunnan merkitys, </a:t>
            </a:r>
            <a:r>
              <a:rPr lang="fi-FI" sz="2400" dirty="0" err="1" smtClean="0"/>
              <a:t>liikuntatutorointi</a:t>
            </a:r>
            <a:r>
              <a:rPr lang="fi-FI" sz="2400" dirty="0" smtClean="0"/>
              <a:t> kannustamaan ja tarjonta kaikille saavutettavaa ja kattava tarjonta</a:t>
            </a:r>
          </a:p>
          <a:p>
            <a:pPr lvl="1"/>
            <a:r>
              <a:rPr lang="fi-FI" sz="2000" dirty="0" smtClean="0"/>
              <a:t>Yhteistyötä korkeakoulun sisällä ja välillä</a:t>
            </a:r>
          </a:p>
          <a:p>
            <a:pPr lvl="1"/>
            <a:r>
              <a:rPr lang="fi-FI" sz="2000" dirty="0" smtClean="0"/>
              <a:t>Eriarvoisessa asemassa, erilaiset </a:t>
            </a:r>
            <a:r>
              <a:rPr lang="fi-FI" sz="2000" dirty="0" smtClean="0"/>
              <a:t>mahdollisuudet</a:t>
            </a:r>
            <a:endParaRPr lang="fi-FI" sz="2400" dirty="0" smtClean="0"/>
          </a:p>
          <a:p>
            <a:r>
              <a:rPr lang="fi-FI" sz="2400" dirty="0" smtClean="0"/>
              <a:t>Suosituksia pitäisi verrata käytänteisiin, miten oikeasti suositukset toteutuvat</a:t>
            </a:r>
          </a:p>
          <a:p>
            <a:r>
              <a:rPr lang="fi-FI" sz="2400" dirty="0" smtClean="0"/>
              <a:t>Opiskelutaidoissa kirjava tilanne, </a:t>
            </a:r>
            <a:r>
              <a:rPr lang="fi-FI" sz="2400" dirty="0" err="1" smtClean="0"/>
              <a:t>esim</a:t>
            </a:r>
            <a:r>
              <a:rPr lang="fi-FI" sz="2400" dirty="0" smtClean="0"/>
              <a:t> opintopsykologit</a:t>
            </a:r>
          </a:p>
          <a:p>
            <a:r>
              <a:rPr lang="fi-FI" sz="2400" dirty="0" smtClean="0"/>
              <a:t>Orientoivat opinnoissa opiskelukyky-asiat aika pintapuolisia, pitäisi </a:t>
            </a:r>
            <a:r>
              <a:rPr lang="fi-FI" sz="2400" dirty="0" err="1" smtClean="0"/>
              <a:t>henkilökohtaistaa</a:t>
            </a:r>
            <a:r>
              <a:rPr lang="fi-FI" sz="2400" dirty="0" smtClean="0"/>
              <a:t> ja syventää</a:t>
            </a:r>
          </a:p>
          <a:p>
            <a:r>
              <a:rPr lang="fi-FI" sz="2400" dirty="0" smtClean="0"/>
              <a:t>Jaksaminen ja stressi, opiskeluterveydenhuolto</a:t>
            </a:r>
          </a:p>
          <a:p>
            <a:pPr lvl="1"/>
            <a:r>
              <a:rPr lang="fi-FI" sz="2000" dirty="0" smtClean="0"/>
              <a:t>AMK ja YO eri asemassa (kokeilu tulossa)</a:t>
            </a:r>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2700" dirty="0" smtClean="0"/>
              <a:t>3 	Opiskelu on esteetöntä ja opiskelijoiden erilaiset tarpeet huomioivaa</a:t>
            </a:r>
            <a:r>
              <a:rPr lang="fi-FI" dirty="0" smtClean="0"/>
              <a:t/>
            </a:r>
            <a:br>
              <a:rPr lang="fi-FI" dirty="0" smtClean="0"/>
            </a:br>
            <a:endParaRPr lang="fi-FI" dirty="0"/>
          </a:p>
        </p:txBody>
      </p:sp>
      <p:sp>
        <p:nvSpPr>
          <p:cNvPr id="3" name="Sisällön paikkamerkki 2"/>
          <p:cNvSpPr>
            <a:spLocks noGrp="1"/>
          </p:cNvSpPr>
          <p:nvPr>
            <p:ph idx="1"/>
          </p:nvPr>
        </p:nvSpPr>
        <p:spPr/>
        <p:txBody>
          <a:bodyPr/>
          <a:lstStyle/>
          <a:p>
            <a:r>
              <a:rPr lang="fi-FI" sz="2000" dirty="0" smtClean="0"/>
              <a:t>Rakenteelliset esteet usein resurssikysymyksiä</a:t>
            </a:r>
          </a:p>
          <a:p>
            <a:r>
              <a:rPr lang="fi-FI" sz="2000" dirty="0" smtClean="0"/>
              <a:t>Millaista tukea ja apua on tarjolla, </a:t>
            </a:r>
            <a:r>
              <a:rPr lang="fi-FI" sz="2000" dirty="0" err="1" smtClean="0"/>
              <a:t>esim</a:t>
            </a:r>
            <a:r>
              <a:rPr lang="fi-FI" sz="2000" dirty="0" smtClean="0"/>
              <a:t> psykologilta erityisjärjestelyt</a:t>
            </a:r>
          </a:p>
          <a:p>
            <a:r>
              <a:rPr lang="fi-FI" sz="2000" dirty="0" smtClean="0"/>
              <a:t>Asenteet ja tietoisuus, vaati jalkautumista ja tiedon jakamista ja toimintaa, opetusmenetelmien kehittäminen ja pedagogiikka</a:t>
            </a:r>
          </a:p>
          <a:p>
            <a:r>
              <a:rPr lang="fi-FI" sz="2000" dirty="0" smtClean="0"/>
              <a:t>Teknisten apuvälineiden käyttäminen</a:t>
            </a:r>
          </a:p>
          <a:p>
            <a:r>
              <a:rPr lang="fi-FI" sz="2000" dirty="0" smtClean="0"/>
              <a:t>Yleistä laadun parantamista, tähän voidaan vedota esteettömyyden edistämistyössä, mitä maksaa ja seuraa</a:t>
            </a:r>
          </a:p>
          <a:p>
            <a:r>
              <a:rPr lang="fi-FI" sz="2000" dirty="0" smtClean="0"/>
              <a:t>Monikanavainen tiedotus tärkeää</a:t>
            </a:r>
          </a:p>
          <a:p>
            <a:r>
              <a:rPr lang="fi-FI" sz="2000" dirty="0" smtClean="0"/>
              <a:t>Maalaisjärjen käyttäminen ja joustavuus tärkeitä</a:t>
            </a:r>
          </a:p>
          <a:p>
            <a:r>
              <a:rPr lang="fi-FI" sz="2000" dirty="0" smtClean="0"/>
              <a:t>Organisaatiokulttuuri, esim. tiedekunnat ja laitokset: miten on totuttu tekemään tietyt asiat, </a:t>
            </a:r>
            <a:r>
              <a:rPr lang="fi-FI" sz="2000" dirty="0" err="1" smtClean="0"/>
              <a:t>esim</a:t>
            </a:r>
            <a:r>
              <a:rPr lang="fi-FI" sz="2000" dirty="0" smtClean="0"/>
              <a:t> perustellaan luentopaikkaa perinteellä vaikka ei ole saavutettava</a:t>
            </a:r>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400" dirty="0" smtClean="0"/>
              <a:t>4 	Opiskelijoita arvostetaan, kannustetaan aktiivisuuteen ja heidän vaikutusmahdollisuuksiaan edistetään </a:t>
            </a:r>
            <a:br>
              <a:rPr lang="fi-FI" sz="2400" dirty="0" smtClean="0"/>
            </a:br>
            <a:endParaRPr lang="fi-FI" sz="2400" dirty="0"/>
          </a:p>
        </p:txBody>
      </p:sp>
      <p:sp>
        <p:nvSpPr>
          <p:cNvPr id="3" name="Sisällön paikkamerkki 2"/>
          <p:cNvSpPr>
            <a:spLocks noGrp="1"/>
          </p:cNvSpPr>
          <p:nvPr>
            <p:ph idx="1"/>
          </p:nvPr>
        </p:nvSpPr>
        <p:spPr/>
        <p:txBody>
          <a:bodyPr/>
          <a:lstStyle/>
          <a:p>
            <a:r>
              <a:rPr lang="fi-FI" sz="2400" dirty="0" smtClean="0"/>
              <a:t>Avoin kommunikaatio, informaatio hyvin verkkoon näkyviin, millaista tukea </a:t>
            </a:r>
            <a:r>
              <a:rPr lang="fi-FI" sz="2400" dirty="0" err="1" smtClean="0"/>
              <a:t>esim</a:t>
            </a:r>
            <a:r>
              <a:rPr lang="fi-FI" sz="2400" dirty="0" smtClean="0"/>
              <a:t> on ja kehen ottaa yhteyttä</a:t>
            </a:r>
          </a:p>
          <a:p>
            <a:r>
              <a:rPr lang="fi-FI" sz="2400" dirty="0" smtClean="0"/>
              <a:t>Yo-kunnat ja opiskelijakunnat tärkeitä ja voivat </a:t>
            </a:r>
            <a:r>
              <a:rPr lang="fi-FI" sz="2400" dirty="0" err="1" smtClean="0"/>
              <a:t>esim</a:t>
            </a:r>
            <a:r>
              <a:rPr lang="fi-FI" sz="2400" dirty="0" smtClean="0"/>
              <a:t> kouluttaa esteettömyysasioita toimijoilleen</a:t>
            </a:r>
          </a:p>
          <a:p>
            <a:r>
              <a:rPr lang="fi-FI" sz="2400" dirty="0" smtClean="0"/>
              <a:t>Esteettömyyssuunnitelman tekemisessä opiskelijat mukana</a:t>
            </a:r>
          </a:p>
          <a:p>
            <a:r>
              <a:rPr lang="fi-FI" sz="2400" dirty="0" smtClean="0"/>
              <a:t>Arviointi- ja palautejärjestelmän kautta esteettömyys mukaan</a:t>
            </a:r>
          </a:p>
          <a:p>
            <a:r>
              <a:rPr lang="fi-FI" sz="2400" dirty="0" err="1" smtClean="0"/>
              <a:t>Kehityskeskutelut</a:t>
            </a:r>
            <a:r>
              <a:rPr lang="fi-FI" sz="2400" dirty="0" smtClean="0"/>
              <a:t> opiskelijan kanssa, voi ottaa </a:t>
            </a:r>
            <a:r>
              <a:rPr lang="fi-FI" sz="2400" dirty="0" err="1" smtClean="0"/>
              <a:t>est</a:t>
            </a:r>
            <a:r>
              <a:rPr lang="fi-FI" sz="2400" dirty="0" smtClean="0"/>
              <a:t>. Esiin</a:t>
            </a:r>
          </a:p>
          <a:p>
            <a:r>
              <a:rPr lang="fi-FI" sz="2400" dirty="0" smtClean="0"/>
              <a:t>Alueelliset esteettömyysverkostoissa opiskelijat mukaan</a:t>
            </a:r>
            <a:endParaRPr lang="fi-FI" sz="24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400" dirty="0" smtClean="0"/>
              <a:t>5 	Tukea, ohjausta ja kannustusta annetaan koko opintopolun </a:t>
            </a:r>
            <a:r>
              <a:rPr lang="fi-FI" sz="2400" dirty="0" smtClean="0"/>
              <a:t>ajan</a:t>
            </a:r>
            <a:endParaRPr lang="fi-FI" sz="2400" dirty="0"/>
          </a:p>
        </p:txBody>
      </p:sp>
      <p:sp>
        <p:nvSpPr>
          <p:cNvPr id="3" name="Sisällön paikkamerkki 2"/>
          <p:cNvSpPr>
            <a:spLocks noGrp="1"/>
          </p:cNvSpPr>
          <p:nvPr>
            <p:ph idx="1"/>
          </p:nvPr>
        </p:nvSpPr>
        <p:spPr/>
        <p:txBody>
          <a:bodyPr/>
          <a:lstStyle/>
          <a:p>
            <a:r>
              <a:rPr lang="fi-FI" sz="2400" dirty="0" smtClean="0"/>
              <a:t>Mitä ohjausta pitää saada jo hakuvaiheessa ja opintojen alussa, tiedotetaan mitä on tulossa</a:t>
            </a:r>
          </a:p>
          <a:p>
            <a:r>
              <a:rPr lang="fi-FI" sz="2400" dirty="0" smtClean="0"/>
              <a:t>Ohjauksen ja kontaktin jatkuvuus, </a:t>
            </a:r>
            <a:r>
              <a:rPr lang="fi-FI" sz="2400" dirty="0" err="1" smtClean="0"/>
              <a:t>esim</a:t>
            </a:r>
            <a:r>
              <a:rPr lang="fi-FI" sz="2400" dirty="0" smtClean="0"/>
              <a:t> </a:t>
            </a:r>
            <a:r>
              <a:rPr lang="fi-FI" sz="2400" dirty="0" err="1" smtClean="0"/>
              <a:t>opetttajatutori</a:t>
            </a:r>
            <a:r>
              <a:rPr lang="fi-FI" sz="2400" dirty="0" smtClean="0"/>
              <a:t> koko opintopolun ajan ja voi osallistua erityisjärjestelyihin</a:t>
            </a:r>
          </a:p>
          <a:p>
            <a:r>
              <a:rPr lang="fi-FI" sz="2400" dirty="0" smtClean="0"/>
              <a:t>Joustavuus, </a:t>
            </a:r>
            <a:r>
              <a:rPr lang="fi-FI" sz="2400" dirty="0" err="1" smtClean="0"/>
              <a:t>esim</a:t>
            </a:r>
            <a:r>
              <a:rPr lang="fi-FI" sz="2400" dirty="0" smtClean="0"/>
              <a:t> opintojen ohjausta voi saada eri tavoin </a:t>
            </a:r>
            <a:r>
              <a:rPr lang="fi-FI" sz="2400" dirty="0" err="1" smtClean="0"/>
              <a:t>esim</a:t>
            </a:r>
            <a:r>
              <a:rPr lang="fi-FI" sz="2400" dirty="0" smtClean="0"/>
              <a:t> netti, kasvokkain, voi itse valita tarpeen mukaan</a:t>
            </a:r>
          </a:p>
          <a:p>
            <a:r>
              <a:rPr lang="fi-FI" sz="2400" dirty="0" smtClean="0"/>
              <a:t>Kaikki materiaali olisi etukäteen saatavilla, </a:t>
            </a:r>
            <a:r>
              <a:rPr lang="fi-FI" sz="2400" dirty="0" err="1" smtClean="0"/>
              <a:t>esim</a:t>
            </a:r>
            <a:r>
              <a:rPr lang="fi-FI" sz="2400" dirty="0" smtClean="0"/>
              <a:t> opetus</a:t>
            </a:r>
          </a:p>
          <a:p>
            <a:r>
              <a:rPr lang="fi-FI" sz="2400" dirty="0" smtClean="0"/>
              <a:t>Tukikursseista saisi opintopisteitä, jos näitä tarvitsee, nivoutuu opiskeluun paremmin</a:t>
            </a:r>
            <a:endParaRPr lang="fi-FI" sz="24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400" dirty="0" smtClean="0"/>
              <a:t>6 	Työelämävalmiuksien ja työelämään siirtymisen edistäminen kuuluu opintoihin </a:t>
            </a:r>
            <a:br>
              <a:rPr lang="fi-FI" sz="2400" dirty="0" smtClean="0"/>
            </a:br>
            <a:endParaRPr lang="fi-FI" sz="2400" dirty="0"/>
          </a:p>
        </p:txBody>
      </p:sp>
      <p:sp>
        <p:nvSpPr>
          <p:cNvPr id="3" name="Sisällön paikkamerkki 2"/>
          <p:cNvSpPr>
            <a:spLocks noGrp="1"/>
          </p:cNvSpPr>
          <p:nvPr>
            <p:ph idx="1"/>
          </p:nvPr>
        </p:nvSpPr>
        <p:spPr/>
        <p:txBody>
          <a:bodyPr/>
          <a:lstStyle/>
          <a:p>
            <a:r>
              <a:rPr lang="fi-FI" sz="2600" dirty="0" smtClean="0"/>
              <a:t>Opetussuunnitelmatyö, urasuunnittelu mukaan alusta alkaen opintopolulle, </a:t>
            </a:r>
            <a:r>
              <a:rPr lang="fi-FI" sz="2600" dirty="0" err="1" smtClean="0"/>
              <a:t>esim</a:t>
            </a:r>
            <a:r>
              <a:rPr lang="fi-FI" sz="2600" dirty="0" smtClean="0"/>
              <a:t> </a:t>
            </a:r>
            <a:r>
              <a:rPr lang="fi-FI" sz="2600" dirty="0" err="1" smtClean="0"/>
              <a:t>hops</a:t>
            </a:r>
            <a:r>
              <a:rPr lang="fi-FI" sz="2600" dirty="0" smtClean="0"/>
              <a:t>, </a:t>
            </a:r>
            <a:r>
              <a:rPr lang="fi-FI" sz="2600" dirty="0" err="1" smtClean="0"/>
              <a:t>kehityskeskutelut</a:t>
            </a:r>
            <a:r>
              <a:rPr lang="fi-FI" sz="2600" dirty="0" smtClean="0"/>
              <a:t>, harjoittelu, työelämätehtävät</a:t>
            </a:r>
          </a:p>
          <a:p>
            <a:r>
              <a:rPr lang="fi-FI" sz="2600" dirty="0" smtClean="0"/>
              <a:t>Erilaisia projekteja ja hankkeita jossa työelämä mukana</a:t>
            </a:r>
          </a:p>
          <a:p>
            <a:r>
              <a:rPr lang="fi-FI" sz="2600" dirty="0" smtClean="0"/>
              <a:t>Seurantatutkimus valmistuneille ja työnantajille</a:t>
            </a:r>
          </a:p>
          <a:p>
            <a:r>
              <a:rPr lang="fi-FI" sz="2600" dirty="0" smtClean="0"/>
              <a:t>Tapaamiset työelämän kanssa, mitä on ja mitä tarvitaan</a:t>
            </a:r>
          </a:p>
          <a:p>
            <a:r>
              <a:rPr lang="fi-FI" sz="2600" dirty="0" smtClean="0"/>
              <a:t>Tukipalveluita järjestetään jos tarvetta</a:t>
            </a:r>
          </a:p>
          <a:p>
            <a:r>
              <a:rPr lang="fi-FI" sz="2600" dirty="0" smtClean="0"/>
              <a:t>Tahtotila täytyy olla päätöksenteossa</a:t>
            </a:r>
            <a:endParaRPr lang="fi-FI" sz="26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000" dirty="0" smtClean="0"/>
              <a:t>7 	Yhteisöllisyydellä edistetään koko yhteisön hyvinvointia  - opiskelijoiden opiskelukykyä ja henkilöstön työkykyä</a:t>
            </a:r>
            <a:br>
              <a:rPr lang="fi-FI" sz="2000" dirty="0" smtClean="0"/>
            </a:br>
            <a:endParaRPr lang="fi-FI" sz="2000" dirty="0"/>
          </a:p>
        </p:txBody>
      </p:sp>
      <p:sp>
        <p:nvSpPr>
          <p:cNvPr id="3" name="Sisällön paikkamerkki 2"/>
          <p:cNvSpPr>
            <a:spLocks noGrp="1"/>
          </p:cNvSpPr>
          <p:nvPr>
            <p:ph idx="1"/>
          </p:nvPr>
        </p:nvSpPr>
        <p:spPr/>
        <p:txBody>
          <a:bodyPr/>
          <a:lstStyle/>
          <a:p>
            <a:r>
              <a:rPr lang="fi-FI" sz="2800" dirty="0" smtClean="0"/>
              <a:t>Olisi aikaa kohdata, jotta yhteisöllisyyttä voi rakentaa, esim. yhteisiä kahvihetkiä ja opettajat voivat rakentaa aikatauluihin aikaa opiskelijoille</a:t>
            </a:r>
          </a:p>
          <a:p>
            <a:r>
              <a:rPr lang="fi-FI" sz="2800" dirty="0" smtClean="0"/>
              <a:t>Pitäisi olla tiloja, joissa kohdata</a:t>
            </a:r>
          </a:p>
          <a:p>
            <a:r>
              <a:rPr lang="fi-FI" sz="2800" dirty="0" smtClean="0"/>
              <a:t>Mielekkyys yhdessä oloon</a:t>
            </a:r>
            <a:endParaRPr lang="fi-FI" sz="2800" dirty="0"/>
          </a:p>
        </p:txBody>
      </p:sp>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tsikko 1"/>
          <p:cNvSpPr>
            <a:spLocks noGrp="1"/>
          </p:cNvSpPr>
          <p:nvPr>
            <p:ph type="title"/>
          </p:nvPr>
        </p:nvSpPr>
        <p:spPr>
          <a:xfrm>
            <a:off x="395536" y="764704"/>
            <a:ext cx="8229600" cy="792000"/>
          </a:xfrm>
        </p:spPr>
        <p:txBody>
          <a:bodyPr>
            <a:normAutofit/>
          </a:bodyPr>
          <a:lstStyle/>
          <a:p>
            <a:pPr lvl="0"/>
            <a:r>
              <a:rPr lang="fi-FI" dirty="0" smtClean="0">
                <a:solidFill>
                  <a:schemeClr val="tx1"/>
                </a:solidFill>
              </a:rPr>
              <a:t>Kyky-hanke 2009-2010:</a:t>
            </a:r>
          </a:p>
        </p:txBody>
      </p:sp>
      <p:graphicFrame>
        <p:nvGraphicFramePr>
          <p:cNvPr id="5" name="Sisällön paikkamerkki 4"/>
          <p:cNvGraphicFramePr>
            <a:graphicFrameLocks noGrp="1"/>
          </p:cNvGraphicFramePr>
          <p:nvPr>
            <p:ph idx="1"/>
          </p:nvPr>
        </p:nvGraphicFramePr>
        <p:xfrm>
          <a:off x="611560" y="1700808"/>
          <a:ext cx="7921575" cy="4464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uora yhdysviiva 16"/>
          <p:cNvCxnSpPr/>
          <p:nvPr/>
        </p:nvCxnSpPr>
        <p:spPr bwMode="auto">
          <a:xfrm rot="5400000">
            <a:off x="2123951" y="4940945"/>
            <a:ext cx="432073" cy="471"/>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cxnSp>
        <p:nvCxnSpPr>
          <p:cNvPr id="19" name="Suora yhdysviiva 18"/>
          <p:cNvCxnSpPr/>
          <p:nvPr/>
        </p:nvCxnSpPr>
        <p:spPr bwMode="auto">
          <a:xfrm>
            <a:off x="2339752" y="5157192"/>
            <a:ext cx="72008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cxnSp>
        <p:nvCxnSpPr>
          <p:cNvPr id="21" name="Suora yhdysviiva 20"/>
          <p:cNvCxnSpPr/>
          <p:nvPr/>
        </p:nvCxnSpPr>
        <p:spPr bwMode="auto">
          <a:xfrm rot="5400000">
            <a:off x="6624463" y="4904929"/>
            <a:ext cx="504056" cy="47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cxnSp>
        <p:nvCxnSpPr>
          <p:cNvPr id="24" name="Suora yhdysviiva 23"/>
          <p:cNvCxnSpPr/>
          <p:nvPr/>
        </p:nvCxnSpPr>
        <p:spPr bwMode="auto">
          <a:xfrm rot="10800000">
            <a:off x="5940152" y="5157192"/>
            <a:ext cx="935037"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a:xfrm>
            <a:off x="467544" y="764704"/>
            <a:ext cx="8229600" cy="792000"/>
          </a:xfrm>
        </p:spPr>
        <p:txBody>
          <a:bodyPr>
            <a:normAutofit fontScale="90000"/>
          </a:bodyPr>
          <a:lstStyle/>
          <a:p>
            <a:r>
              <a:rPr lang="fi-FI" sz="2000" dirty="0" smtClean="0"/>
              <a:t>Opiskelukyvyn edistäminen 2011-2013:</a:t>
            </a:r>
            <a:br>
              <a:rPr lang="fi-FI" sz="2000" dirty="0" smtClean="0"/>
            </a:br>
            <a:r>
              <a:rPr lang="fi-FI" sz="2000" dirty="0" smtClean="0"/>
              <a:t> </a:t>
            </a:r>
            <a:r>
              <a:rPr lang="fi-FI" sz="2000" b="1" dirty="0" smtClean="0"/>
              <a:t>Campus </a:t>
            </a:r>
            <a:r>
              <a:rPr lang="fi-FI" sz="2000" b="1" dirty="0" err="1" smtClean="0"/>
              <a:t>Conexus</a:t>
            </a:r>
            <a:r>
              <a:rPr lang="fi-FI" sz="2000" b="1" dirty="0" smtClean="0"/>
              <a:t> II </a:t>
            </a:r>
            <a:br>
              <a:rPr lang="fi-FI" sz="2000" b="1" dirty="0" smtClean="0"/>
            </a:br>
            <a:r>
              <a:rPr lang="fi-FI" sz="2000" b="1" dirty="0" smtClean="0"/>
              <a:t>- Opiskelukykyä ja yhteisöllisyyttä korkeakouluopintoihin </a:t>
            </a:r>
            <a:endParaRPr lang="fi-FI" sz="2000" dirty="0" smtClean="0"/>
          </a:p>
        </p:txBody>
      </p:sp>
      <p:pic>
        <p:nvPicPr>
          <p:cNvPr id="11267" name="Picture 2"/>
          <p:cNvPicPr>
            <a:picLocks noGrp="1" noChangeAspect="1" noChangeArrowheads="1"/>
          </p:cNvPicPr>
          <p:nvPr>
            <p:ph idx="1"/>
          </p:nvPr>
        </p:nvPicPr>
        <p:blipFill>
          <a:blip r:embed="rId2" cstate="print"/>
          <a:srcRect/>
          <a:stretch>
            <a:fillRect/>
          </a:stretch>
        </p:blipFill>
        <p:spPr>
          <a:xfrm>
            <a:off x="827584" y="1772816"/>
            <a:ext cx="7850187" cy="456406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p:txBody>
          <a:bodyPr>
            <a:normAutofit fontScale="90000"/>
          </a:bodyPr>
          <a:lstStyle/>
          <a:p>
            <a:r>
              <a:rPr lang="fi-FI" sz="2400" b="1" dirty="0" smtClean="0"/>
              <a:t>Kyky-projekti</a:t>
            </a:r>
            <a:r>
              <a:rPr lang="fi-FI" sz="2400" dirty="0" smtClean="0"/>
              <a:t> (SYL, Aalto, AYY ja </a:t>
            </a:r>
            <a:r>
              <a:rPr lang="fi-FI" sz="2400" dirty="0" err="1" smtClean="0"/>
              <a:t>Tamy</a:t>
            </a:r>
            <a:r>
              <a:rPr lang="fi-FI" sz="2400" dirty="0" smtClean="0"/>
              <a:t>)</a:t>
            </a:r>
            <a:br>
              <a:rPr lang="fi-FI" sz="2400" dirty="0" smtClean="0"/>
            </a:br>
            <a:r>
              <a:rPr lang="fi-FI" sz="2400" dirty="0" smtClean="0"/>
              <a:t>Yhteisöjen ja opiskelijatoiminnan kehittäminen -osaprojekti</a:t>
            </a:r>
            <a:br>
              <a:rPr lang="fi-FI" sz="2400" dirty="0" smtClean="0"/>
            </a:br>
            <a:endParaRPr lang="fi-FI" sz="2400" dirty="0" smtClean="0"/>
          </a:p>
        </p:txBody>
      </p:sp>
      <p:pic>
        <p:nvPicPr>
          <p:cNvPr id="12291" name="Picture 2"/>
          <p:cNvPicPr>
            <a:picLocks noGrp="1" noChangeAspect="1" noChangeArrowheads="1"/>
          </p:cNvPicPr>
          <p:nvPr>
            <p:ph idx="1"/>
          </p:nvPr>
        </p:nvPicPr>
        <p:blipFill>
          <a:blip r:embed="rId2" cstate="print"/>
          <a:srcRect/>
          <a:stretch>
            <a:fillRect/>
          </a:stretch>
        </p:blipFill>
        <p:spPr>
          <a:xfrm>
            <a:off x="611560" y="1844824"/>
            <a:ext cx="7977222" cy="4521771"/>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683568" y="620688"/>
            <a:ext cx="8172450" cy="785812"/>
          </a:xfrm>
        </p:spPr>
        <p:txBody>
          <a:bodyPr/>
          <a:lstStyle/>
          <a:p>
            <a:r>
              <a:rPr lang="fi-FI" sz="3200" dirty="0" smtClean="0"/>
              <a:t>Opiskelukykymalli</a:t>
            </a:r>
          </a:p>
        </p:txBody>
      </p:sp>
      <p:sp>
        <p:nvSpPr>
          <p:cNvPr id="9219" name="Sisällön paikkamerkki 2"/>
          <p:cNvSpPr>
            <a:spLocks noGrp="1"/>
          </p:cNvSpPr>
          <p:nvPr>
            <p:ph idx="1"/>
          </p:nvPr>
        </p:nvSpPr>
        <p:spPr>
          <a:xfrm>
            <a:off x="323528" y="1484784"/>
            <a:ext cx="8353623" cy="5141789"/>
          </a:xfrm>
        </p:spPr>
        <p:txBody>
          <a:bodyPr/>
          <a:lstStyle/>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endParaRPr lang="fi-FI" sz="1200" dirty="0" smtClean="0"/>
          </a:p>
          <a:p>
            <a:pPr>
              <a:buFontTx/>
              <a:buNone/>
            </a:pPr>
            <a:r>
              <a:rPr lang="fi-FI" sz="1200" dirty="0" smtClean="0"/>
              <a:t>						</a:t>
            </a:r>
            <a:r>
              <a:rPr lang="fi-FI" sz="1100" dirty="0" smtClean="0"/>
              <a:t>Kunttu 2009, työterveyslääkäri 1/2009</a:t>
            </a:r>
          </a:p>
        </p:txBody>
      </p:sp>
      <p:sp>
        <p:nvSpPr>
          <p:cNvPr id="9220" name="Rectangle 3"/>
          <p:cNvSpPr>
            <a:spLocks noChangeArrowheads="1"/>
          </p:cNvSpPr>
          <p:nvPr/>
        </p:nvSpPr>
        <p:spPr bwMode="auto">
          <a:xfrm>
            <a:off x="1619250" y="1428750"/>
            <a:ext cx="1439863" cy="914400"/>
          </a:xfrm>
          <a:prstGeom prst="rect">
            <a:avLst/>
          </a:prstGeom>
          <a:solidFill>
            <a:srgbClr val="BBE0E3"/>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Omat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voimavarat</a:t>
            </a:r>
          </a:p>
        </p:txBody>
      </p:sp>
      <p:sp>
        <p:nvSpPr>
          <p:cNvPr id="9221" name="Rectangle 4"/>
          <p:cNvSpPr>
            <a:spLocks noChangeArrowheads="1"/>
          </p:cNvSpPr>
          <p:nvPr/>
        </p:nvSpPr>
        <p:spPr bwMode="auto">
          <a:xfrm>
            <a:off x="6011863" y="1428750"/>
            <a:ext cx="1584325" cy="914400"/>
          </a:xfrm>
          <a:prstGeom prst="rect">
            <a:avLst/>
          </a:prstGeom>
          <a:solidFill>
            <a:srgbClr val="BBE0E3"/>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Opiskelu-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taidot</a:t>
            </a:r>
          </a:p>
        </p:txBody>
      </p:sp>
      <p:sp>
        <p:nvSpPr>
          <p:cNvPr id="9222" name="Rectangle 5"/>
          <p:cNvSpPr>
            <a:spLocks noChangeArrowheads="1"/>
          </p:cNvSpPr>
          <p:nvPr/>
        </p:nvSpPr>
        <p:spPr bwMode="auto">
          <a:xfrm>
            <a:off x="1619250" y="4237038"/>
            <a:ext cx="1512888" cy="914400"/>
          </a:xfrm>
          <a:prstGeom prst="rect">
            <a:avLst/>
          </a:prstGeom>
          <a:solidFill>
            <a:srgbClr val="BBE0E3"/>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Opiskelu-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ympäristö</a:t>
            </a:r>
          </a:p>
        </p:txBody>
      </p:sp>
      <p:sp>
        <p:nvSpPr>
          <p:cNvPr id="9223" name="Rectangle 6"/>
          <p:cNvSpPr>
            <a:spLocks noChangeArrowheads="1"/>
          </p:cNvSpPr>
          <p:nvPr/>
        </p:nvSpPr>
        <p:spPr bwMode="auto">
          <a:xfrm>
            <a:off x="6084888" y="4237038"/>
            <a:ext cx="1512887" cy="914400"/>
          </a:xfrm>
          <a:prstGeom prst="rect">
            <a:avLst/>
          </a:prstGeom>
          <a:solidFill>
            <a:srgbClr val="BBE0E3"/>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Opetus-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toiminta</a:t>
            </a:r>
          </a:p>
        </p:txBody>
      </p:sp>
      <p:sp>
        <p:nvSpPr>
          <p:cNvPr id="9224" name="Rectangle 7"/>
          <p:cNvSpPr>
            <a:spLocks noChangeArrowheads="1"/>
          </p:cNvSpPr>
          <p:nvPr/>
        </p:nvSpPr>
        <p:spPr bwMode="auto">
          <a:xfrm>
            <a:off x="3851275" y="2797175"/>
            <a:ext cx="1441450" cy="914400"/>
          </a:xfrm>
          <a:prstGeom prst="rect">
            <a:avLst/>
          </a:prstGeom>
          <a:solidFill>
            <a:srgbClr val="BBE0E3"/>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Opiskelu-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kyky</a:t>
            </a:r>
          </a:p>
        </p:txBody>
      </p:sp>
      <p:sp>
        <p:nvSpPr>
          <p:cNvPr id="9225" name="Line 8"/>
          <p:cNvSpPr>
            <a:spLocks noChangeShapeType="1"/>
          </p:cNvSpPr>
          <p:nvPr/>
        </p:nvSpPr>
        <p:spPr bwMode="auto">
          <a:xfrm>
            <a:off x="2411413" y="2365375"/>
            <a:ext cx="1587" cy="1800225"/>
          </a:xfrm>
          <a:prstGeom prst="line">
            <a:avLst/>
          </a:prstGeom>
          <a:noFill/>
          <a:ln w="9360">
            <a:solidFill>
              <a:srgbClr val="000000"/>
            </a:solidFill>
            <a:miter lim="800000"/>
            <a:headEnd type="triangle" w="med" len="med"/>
            <a:tailEnd type="triangle" w="med" len="med"/>
          </a:ln>
        </p:spPr>
        <p:txBody>
          <a:bodyPr/>
          <a:lstStyle/>
          <a:p>
            <a:endParaRPr lang="fi-FI"/>
          </a:p>
        </p:txBody>
      </p:sp>
      <p:sp>
        <p:nvSpPr>
          <p:cNvPr id="9226" name="Line 9"/>
          <p:cNvSpPr>
            <a:spLocks noChangeShapeType="1"/>
          </p:cNvSpPr>
          <p:nvPr/>
        </p:nvSpPr>
        <p:spPr bwMode="auto">
          <a:xfrm>
            <a:off x="3095625" y="1860550"/>
            <a:ext cx="2952750" cy="1588"/>
          </a:xfrm>
          <a:prstGeom prst="line">
            <a:avLst/>
          </a:prstGeom>
          <a:noFill/>
          <a:ln w="9360">
            <a:solidFill>
              <a:srgbClr val="000000"/>
            </a:solidFill>
            <a:miter lim="800000"/>
            <a:headEnd type="triangle" w="med" len="med"/>
            <a:tailEnd type="triangle" w="med" len="med"/>
          </a:ln>
        </p:spPr>
        <p:txBody>
          <a:bodyPr/>
          <a:lstStyle/>
          <a:p>
            <a:endParaRPr lang="fi-FI"/>
          </a:p>
        </p:txBody>
      </p:sp>
      <p:sp>
        <p:nvSpPr>
          <p:cNvPr id="9227" name="Line 10"/>
          <p:cNvSpPr>
            <a:spLocks noChangeShapeType="1"/>
          </p:cNvSpPr>
          <p:nvPr/>
        </p:nvSpPr>
        <p:spPr bwMode="auto">
          <a:xfrm>
            <a:off x="6804025" y="2365375"/>
            <a:ext cx="1588" cy="1871663"/>
          </a:xfrm>
          <a:prstGeom prst="line">
            <a:avLst/>
          </a:prstGeom>
          <a:noFill/>
          <a:ln w="9360">
            <a:solidFill>
              <a:srgbClr val="000000"/>
            </a:solidFill>
            <a:miter lim="800000"/>
            <a:headEnd type="triangle" w="med" len="med"/>
            <a:tailEnd type="triangle" w="med" len="med"/>
          </a:ln>
        </p:spPr>
        <p:txBody>
          <a:bodyPr/>
          <a:lstStyle/>
          <a:p>
            <a:endParaRPr lang="fi-FI"/>
          </a:p>
        </p:txBody>
      </p:sp>
      <p:sp>
        <p:nvSpPr>
          <p:cNvPr id="9228" name="Line 11"/>
          <p:cNvSpPr>
            <a:spLocks noChangeShapeType="1"/>
          </p:cNvSpPr>
          <p:nvPr/>
        </p:nvSpPr>
        <p:spPr bwMode="auto">
          <a:xfrm>
            <a:off x="3095625" y="4668838"/>
            <a:ext cx="2952750" cy="1587"/>
          </a:xfrm>
          <a:prstGeom prst="line">
            <a:avLst/>
          </a:prstGeom>
          <a:noFill/>
          <a:ln w="9360">
            <a:solidFill>
              <a:srgbClr val="000000"/>
            </a:solidFill>
            <a:miter lim="800000"/>
            <a:headEnd type="triangle" w="med" len="med"/>
            <a:tailEnd type="triangle" w="med" len="med"/>
          </a:ln>
        </p:spPr>
        <p:txBody>
          <a:bodyPr/>
          <a:lstStyle/>
          <a:p>
            <a:endParaRPr lang="fi-FI"/>
          </a:p>
        </p:txBody>
      </p:sp>
      <p:sp>
        <p:nvSpPr>
          <p:cNvPr id="9229" name="Line 12"/>
          <p:cNvSpPr>
            <a:spLocks noChangeShapeType="1"/>
          </p:cNvSpPr>
          <p:nvPr/>
        </p:nvSpPr>
        <p:spPr bwMode="auto">
          <a:xfrm flipV="1">
            <a:off x="3132138" y="3730625"/>
            <a:ext cx="719137" cy="509588"/>
          </a:xfrm>
          <a:prstGeom prst="line">
            <a:avLst/>
          </a:prstGeom>
          <a:noFill/>
          <a:ln w="9360">
            <a:solidFill>
              <a:srgbClr val="000000"/>
            </a:solidFill>
            <a:miter lim="800000"/>
            <a:headEnd type="triangle" w="med" len="med"/>
            <a:tailEnd type="triangle" w="med" len="med"/>
          </a:ln>
        </p:spPr>
        <p:txBody>
          <a:bodyPr/>
          <a:lstStyle/>
          <a:p>
            <a:endParaRPr lang="fi-FI"/>
          </a:p>
        </p:txBody>
      </p:sp>
      <p:sp>
        <p:nvSpPr>
          <p:cNvPr id="9230" name="Line 13"/>
          <p:cNvSpPr>
            <a:spLocks noChangeShapeType="1"/>
          </p:cNvSpPr>
          <p:nvPr/>
        </p:nvSpPr>
        <p:spPr bwMode="auto">
          <a:xfrm>
            <a:off x="3059113" y="2292350"/>
            <a:ext cx="792162" cy="504825"/>
          </a:xfrm>
          <a:prstGeom prst="line">
            <a:avLst/>
          </a:prstGeom>
          <a:noFill/>
          <a:ln w="9360">
            <a:solidFill>
              <a:srgbClr val="000000"/>
            </a:solidFill>
            <a:miter lim="800000"/>
            <a:headEnd type="triangle" w="med" len="med"/>
            <a:tailEnd type="triangle" w="med" len="med"/>
          </a:ln>
        </p:spPr>
        <p:txBody>
          <a:bodyPr/>
          <a:lstStyle/>
          <a:p>
            <a:endParaRPr lang="fi-FI"/>
          </a:p>
        </p:txBody>
      </p:sp>
      <p:sp>
        <p:nvSpPr>
          <p:cNvPr id="9231" name="Line 14"/>
          <p:cNvSpPr>
            <a:spLocks noChangeShapeType="1"/>
          </p:cNvSpPr>
          <p:nvPr/>
        </p:nvSpPr>
        <p:spPr bwMode="auto">
          <a:xfrm flipH="1">
            <a:off x="5289550" y="2292350"/>
            <a:ext cx="725488" cy="503238"/>
          </a:xfrm>
          <a:prstGeom prst="line">
            <a:avLst/>
          </a:prstGeom>
          <a:noFill/>
          <a:ln w="9360">
            <a:solidFill>
              <a:srgbClr val="000000"/>
            </a:solidFill>
            <a:miter lim="800000"/>
            <a:headEnd type="triangle" w="med" len="med"/>
            <a:tailEnd type="triangle" w="med" len="med"/>
          </a:ln>
        </p:spPr>
        <p:txBody>
          <a:bodyPr/>
          <a:lstStyle/>
          <a:p>
            <a:endParaRPr lang="fi-FI"/>
          </a:p>
        </p:txBody>
      </p:sp>
      <p:sp>
        <p:nvSpPr>
          <p:cNvPr id="9232" name="Line 15"/>
          <p:cNvSpPr>
            <a:spLocks noChangeShapeType="1"/>
          </p:cNvSpPr>
          <p:nvPr/>
        </p:nvSpPr>
        <p:spPr bwMode="auto">
          <a:xfrm>
            <a:off x="5292725" y="3733800"/>
            <a:ext cx="792163" cy="503238"/>
          </a:xfrm>
          <a:prstGeom prst="line">
            <a:avLst/>
          </a:prstGeom>
          <a:noFill/>
          <a:ln w="9360">
            <a:solidFill>
              <a:srgbClr val="000000"/>
            </a:solidFill>
            <a:miter lim="800000"/>
            <a:headEnd type="triangle" w="med" len="med"/>
            <a:tailEnd type="triangle" w="med" len="med"/>
          </a:ln>
        </p:spPr>
        <p:txBody>
          <a:bodyPr/>
          <a:lstStyle/>
          <a:p>
            <a:endParaRPr lang="fi-FI"/>
          </a:p>
        </p:txBody>
      </p:sp>
      <p:sp>
        <p:nvSpPr>
          <p:cNvPr id="9233" name="Text Box 16"/>
          <p:cNvSpPr txBox="1">
            <a:spLocks noChangeArrowheads="1"/>
          </p:cNvSpPr>
          <p:nvPr/>
        </p:nvSpPr>
        <p:spPr bwMode="auto">
          <a:xfrm>
            <a:off x="6943725" y="2327275"/>
            <a:ext cx="1928813" cy="1571625"/>
          </a:xfrm>
          <a:prstGeom prst="rect">
            <a:avLst/>
          </a:prstGeom>
          <a:noFill/>
          <a:ln w="9525">
            <a:noFill/>
            <a:round/>
            <a:headEnd/>
            <a:tailEnd/>
          </a:ln>
        </p:spPr>
        <p:txBody>
          <a:bodyPr wrap="none" lIns="90000" tIns="46800" rIns="90000" bIns="46800">
            <a:spAutoFit/>
          </a:bodyPr>
          <a:lstStyle/>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Opiskelutekniikka</a:t>
            </a: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Opiskeluorientaatio</a:t>
            </a: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Oppimistyylit ja -tavat</a:t>
            </a: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Kriittinen ajattelu</a:t>
            </a: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Ongelmanratkaisukyvyt</a:t>
            </a: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Sosiaaliset taidot</a:t>
            </a: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Opintosuunnitelman teko</a:t>
            </a: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Ajankäytön suunnittelu </a:t>
            </a:r>
          </a:p>
        </p:txBody>
      </p:sp>
      <p:sp>
        <p:nvSpPr>
          <p:cNvPr id="9234" name="Text Box 17"/>
          <p:cNvSpPr txBox="1">
            <a:spLocks noChangeArrowheads="1"/>
          </p:cNvSpPr>
          <p:nvPr/>
        </p:nvSpPr>
        <p:spPr bwMode="auto">
          <a:xfrm>
            <a:off x="1000125" y="2500313"/>
            <a:ext cx="2349500" cy="1387475"/>
          </a:xfrm>
          <a:prstGeom prst="rect">
            <a:avLst/>
          </a:prstGeom>
          <a:noFill/>
          <a:ln w="9525">
            <a:noFill/>
            <a:round/>
            <a:headEnd/>
            <a:tailEnd/>
          </a:ln>
        </p:spPr>
        <p:txBody>
          <a:bodyPr wrap="none" lIns="90000" tIns="46800" rIns="90000" bIns="46800">
            <a:spAutoFit/>
          </a:bodyPr>
          <a:lstStyle/>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err="1">
                <a:solidFill>
                  <a:srgbClr val="000000"/>
                </a:solidFill>
              </a:rPr>
              <a:t>Persoonallisuus</a:t>
            </a:r>
            <a:endParaRPr lang="en-GB" sz="1200" dirty="0">
              <a:solidFill>
                <a:srgbClr val="000000"/>
              </a:solidFill>
            </a:endParaRP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err="1">
                <a:solidFill>
                  <a:srgbClr val="000000"/>
                </a:solidFill>
              </a:rPr>
              <a:t>Identiteetti</a:t>
            </a:r>
            <a:endParaRPr lang="en-GB" sz="1200" dirty="0">
              <a:solidFill>
                <a:srgbClr val="000000"/>
              </a:solidFill>
            </a:endParaRP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err="1">
                <a:solidFill>
                  <a:srgbClr val="000000"/>
                </a:solidFill>
              </a:rPr>
              <a:t>Elämänhallinta</a:t>
            </a:r>
            <a:endParaRPr lang="en-GB" sz="1200" dirty="0">
              <a:solidFill>
                <a:srgbClr val="000000"/>
              </a:solidFill>
            </a:endParaRP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err="1">
                <a:solidFill>
                  <a:srgbClr val="000000"/>
                </a:solidFill>
              </a:rPr>
              <a:t>Elämäntilanne</a:t>
            </a:r>
            <a:r>
              <a:rPr lang="en-GB" sz="1200" dirty="0">
                <a:solidFill>
                  <a:srgbClr val="000000"/>
                </a:solidFill>
              </a:rPr>
              <a:t> </a:t>
            </a:r>
            <a:r>
              <a:rPr lang="en-GB" sz="1200" dirty="0" err="1">
                <a:solidFill>
                  <a:srgbClr val="000000"/>
                </a:solidFill>
              </a:rPr>
              <a:t>ja</a:t>
            </a:r>
            <a:r>
              <a:rPr lang="en-GB" sz="1200" dirty="0">
                <a:solidFill>
                  <a:srgbClr val="000000"/>
                </a:solidFill>
              </a:rPr>
              <a:t> </a:t>
            </a:r>
            <a:r>
              <a:rPr lang="en-GB" sz="1200" dirty="0" err="1">
                <a:solidFill>
                  <a:srgbClr val="000000"/>
                </a:solidFill>
              </a:rPr>
              <a:t>olosuhteet</a:t>
            </a:r>
            <a:endParaRPr lang="en-GB" sz="1200" dirty="0">
              <a:solidFill>
                <a:srgbClr val="000000"/>
              </a:solidFill>
            </a:endParaRP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err="1">
                <a:solidFill>
                  <a:srgbClr val="000000"/>
                </a:solidFill>
              </a:rPr>
              <a:t>Sosiaaliset</a:t>
            </a:r>
            <a:r>
              <a:rPr lang="en-GB" sz="1200" dirty="0">
                <a:solidFill>
                  <a:srgbClr val="000000"/>
                </a:solidFill>
              </a:rPr>
              <a:t> </a:t>
            </a:r>
            <a:r>
              <a:rPr lang="en-GB" sz="1200" dirty="0" err="1">
                <a:solidFill>
                  <a:srgbClr val="000000"/>
                </a:solidFill>
              </a:rPr>
              <a:t>suhteet</a:t>
            </a:r>
            <a:endParaRPr lang="en-GB" sz="1200" dirty="0">
              <a:solidFill>
                <a:srgbClr val="000000"/>
              </a:solidFill>
            </a:endParaRP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err="1">
                <a:solidFill>
                  <a:srgbClr val="000000"/>
                </a:solidFill>
              </a:rPr>
              <a:t>Fyysinen</a:t>
            </a:r>
            <a:r>
              <a:rPr lang="en-GB" sz="1200" dirty="0">
                <a:solidFill>
                  <a:srgbClr val="000000"/>
                </a:solidFill>
              </a:rPr>
              <a:t> </a:t>
            </a:r>
            <a:r>
              <a:rPr lang="en-GB" sz="1200" dirty="0" err="1">
                <a:solidFill>
                  <a:srgbClr val="000000"/>
                </a:solidFill>
              </a:rPr>
              <a:t>ja</a:t>
            </a:r>
            <a:r>
              <a:rPr lang="en-GB" sz="1200" dirty="0">
                <a:solidFill>
                  <a:srgbClr val="000000"/>
                </a:solidFill>
              </a:rPr>
              <a:t> </a:t>
            </a:r>
            <a:r>
              <a:rPr lang="en-GB" sz="1200" dirty="0" err="1">
                <a:solidFill>
                  <a:srgbClr val="000000"/>
                </a:solidFill>
              </a:rPr>
              <a:t>psyykkinen</a:t>
            </a:r>
            <a:r>
              <a:rPr lang="en-GB" sz="1200" dirty="0">
                <a:solidFill>
                  <a:srgbClr val="000000"/>
                </a:solidFill>
              </a:rPr>
              <a:t> </a:t>
            </a:r>
            <a:r>
              <a:rPr lang="en-GB" sz="1200" dirty="0" err="1">
                <a:solidFill>
                  <a:srgbClr val="000000"/>
                </a:solidFill>
              </a:rPr>
              <a:t>terveys</a:t>
            </a:r>
            <a:endParaRPr lang="en-GB" sz="1200" dirty="0">
              <a:solidFill>
                <a:srgbClr val="000000"/>
              </a:solidFill>
            </a:endParaRP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err="1">
                <a:solidFill>
                  <a:srgbClr val="000000"/>
                </a:solidFill>
              </a:rPr>
              <a:t>Käyttäytyminen</a:t>
            </a:r>
            <a:endParaRPr lang="en-GB" sz="1200" dirty="0">
              <a:solidFill>
                <a:srgbClr val="000000"/>
              </a:solidFill>
            </a:endParaRPr>
          </a:p>
        </p:txBody>
      </p:sp>
      <p:sp>
        <p:nvSpPr>
          <p:cNvPr id="9235" name="Text Box 18"/>
          <p:cNvSpPr txBox="1">
            <a:spLocks noChangeArrowheads="1"/>
          </p:cNvSpPr>
          <p:nvPr/>
        </p:nvSpPr>
        <p:spPr bwMode="auto">
          <a:xfrm>
            <a:off x="1071563" y="5429250"/>
            <a:ext cx="3413125" cy="649288"/>
          </a:xfrm>
          <a:prstGeom prst="rect">
            <a:avLst/>
          </a:prstGeom>
          <a:noFill/>
          <a:ln w="9525">
            <a:noFill/>
            <a:round/>
            <a:headEnd/>
            <a:tailEnd/>
          </a:ln>
        </p:spPr>
        <p:txBody>
          <a:bodyPr wrap="none" lIns="90000" tIns="46800" rIns="90000" bIns="46800">
            <a:spAutoFit/>
          </a:bodyPr>
          <a:lstStyle/>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Fyysinen, psyykkinen ja sosiaalinen ympäristö </a:t>
            </a: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Oppilaitosten opiskeluyhteisöt</a:t>
            </a: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Opiskelijoiden omat yhteisöt</a:t>
            </a:r>
          </a:p>
        </p:txBody>
      </p:sp>
      <p:sp>
        <p:nvSpPr>
          <p:cNvPr id="9236" name="Text Box 19"/>
          <p:cNvSpPr txBox="1">
            <a:spLocks noChangeArrowheads="1"/>
          </p:cNvSpPr>
          <p:nvPr/>
        </p:nvSpPr>
        <p:spPr bwMode="auto">
          <a:xfrm>
            <a:off x="6072188" y="5429250"/>
            <a:ext cx="1925637" cy="649288"/>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-Opetus ja ohjaus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-Pedagoginen osaaminen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-Tuutorointi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a:xfrm>
            <a:off x="467544" y="764704"/>
            <a:ext cx="8229600" cy="792000"/>
          </a:xfrm>
        </p:spPr>
        <p:txBody>
          <a:bodyPr/>
          <a:lstStyle/>
          <a:p>
            <a:r>
              <a:rPr lang="fi-FI" sz="3200" dirty="0" smtClean="0"/>
              <a:t>Opiskelukykysuositukset</a:t>
            </a:r>
          </a:p>
        </p:txBody>
      </p:sp>
      <p:sp>
        <p:nvSpPr>
          <p:cNvPr id="11267" name="Sisällön paikkamerkki 2"/>
          <p:cNvSpPr>
            <a:spLocks noGrp="1"/>
          </p:cNvSpPr>
          <p:nvPr>
            <p:ph idx="1"/>
          </p:nvPr>
        </p:nvSpPr>
        <p:spPr>
          <a:xfrm>
            <a:off x="683568" y="1628800"/>
            <a:ext cx="7850188" cy="4806950"/>
          </a:xfrm>
        </p:spPr>
        <p:txBody>
          <a:bodyPr/>
          <a:lstStyle/>
          <a:p>
            <a:pPr>
              <a:spcBef>
                <a:spcPct val="0"/>
              </a:spcBef>
              <a:buFontTx/>
              <a:buNone/>
            </a:pPr>
            <a:r>
              <a:rPr lang="fi-FI" sz="2200" dirty="0" smtClean="0"/>
              <a:t>1 	Opiskelukyvyn edistäminen on suunnitelmallista ja </a:t>
            </a:r>
          </a:p>
          <a:p>
            <a:pPr>
              <a:spcBef>
                <a:spcPct val="0"/>
              </a:spcBef>
              <a:buFontTx/>
              <a:buNone/>
            </a:pPr>
            <a:r>
              <a:rPr lang="fi-FI" sz="2200" dirty="0" smtClean="0"/>
              <a:t>	organisoitua koko yliopistossa ja sen kaikissa yhteisöissä</a:t>
            </a:r>
          </a:p>
          <a:p>
            <a:pPr>
              <a:spcBef>
                <a:spcPct val="0"/>
              </a:spcBef>
              <a:buFontTx/>
              <a:buNone/>
            </a:pPr>
            <a:r>
              <a:rPr lang="fi-FI" sz="2200" dirty="0" smtClean="0"/>
              <a:t>2 	Opiskelutaitojen ja opiskelukunnon edistäminen kuuluu opintoihin</a:t>
            </a:r>
          </a:p>
          <a:p>
            <a:pPr>
              <a:spcBef>
                <a:spcPct val="0"/>
              </a:spcBef>
              <a:buFontTx/>
              <a:buNone/>
            </a:pPr>
            <a:r>
              <a:rPr lang="fi-FI" sz="2200" dirty="0" smtClean="0"/>
              <a:t>3 	Opiskelu on esteetöntä ja opiskelijoiden erilaiset tarpeet huomioivaa</a:t>
            </a:r>
          </a:p>
          <a:p>
            <a:pPr>
              <a:spcBef>
                <a:spcPct val="0"/>
              </a:spcBef>
              <a:buFontTx/>
              <a:buNone/>
            </a:pPr>
            <a:r>
              <a:rPr lang="fi-FI" sz="2200" dirty="0" smtClean="0"/>
              <a:t>4 	Opiskelijoita arvostetaan, kannustetaan aktiivisuuteen ja heidän vaikutusmahdollisuuksiaan edistetään </a:t>
            </a:r>
          </a:p>
          <a:p>
            <a:pPr>
              <a:spcBef>
                <a:spcPct val="0"/>
              </a:spcBef>
              <a:buFontTx/>
              <a:buNone/>
            </a:pPr>
            <a:r>
              <a:rPr lang="fi-FI" sz="2200" dirty="0" smtClean="0"/>
              <a:t>5 	Tukea, ohjausta ja kannustusta annetaan koko opintopolun ajan</a:t>
            </a:r>
          </a:p>
          <a:p>
            <a:pPr>
              <a:spcBef>
                <a:spcPct val="0"/>
              </a:spcBef>
              <a:buFontTx/>
              <a:buNone/>
            </a:pPr>
            <a:r>
              <a:rPr lang="fi-FI" sz="2200" dirty="0" smtClean="0"/>
              <a:t>6 	Työelämävalmiuksien ja työelämään siirtymisen edistäminen kuuluu opintoihin </a:t>
            </a:r>
          </a:p>
          <a:p>
            <a:pPr>
              <a:spcBef>
                <a:spcPct val="0"/>
              </a:spcBef>
              <a:buFontTx/>
              <a:buNone/>
            </a:pPr>
            <a:r>
              <a:rPr lang="fi-FI" sz="2200" dirty="0" smtClean="0"/>
              <a:t>7 	Yhteisöllisyydellä edistetään koko yhteisön hyvinvointia  - opiskelijoiden opiskelukykyä ja henkilöstön työkykyä</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Esteettömyys ja saavutettavuus</a:t>
            </a:r>
            <a:endParaRPr lang="fi-FI" dirty="0"/>
          </a:p>
        </p:txBody>
      </p:sp>
      <p:pic>
        <p:nvPicPr>
          <p:cNvPr id="6" name="Sisällön paikkamerkki 5" descr="4_eritarpeet.jpg"/>
          <p:cNvPicPr>
            <a:picLocks noGrp="1" noChangeAspect="1"/>
          </p:cNvPicPr>
          <p:nvPr>
            <p:ph idx="1"/>
          </p:nvPr>
        </p:nvPicPr>
        <p:blipFill>
          <a:blip r:embed="rId2" cstate="print"/>
          <a:stretch>
            <a:fillRect/>
          </a:stretch>
        </p:blipFill>
        <p:spPr>
          <a:xfrm>
            <a:off x="1619672" y="1844824"/>
            <a:ext cx="6192688" cy="4422724"/>
          </a:xfrm>
        </p:spPr>
      </p:pic>
      <p:sp>
        <p:nvSpPr>
          <p:cNvPr id="4" name="Päivämäärän paikkamerkki 3"/>
          <p:cNvSpPr>
            <a:spLocks noGrp="1"/>
          </p:cNvSpPr>
          <p:nvPr>
            <p:ph type="dt" sz="half" idx="10"/>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AA58DBA3-B1E9-4263-A03F-A35247341304}" type="slidenum">
              <a:rPr lang="en-US" smtClean="0"/>
              <a:pPr>
                <a:defRPr/>
              </a:pPr>
              <a:t>8</a:t>
            </a:fld>
            <a:endParaRPr lang="en-US"/>
          </a:p>
        </p:txBody>
      </p:sp>
      <p:sp>
        <p:nvSpPr>
          <p:cNvPr id="7" name="Tekstikehys 6"/>
          <p:cNvSpPr txBox="1"/>
          <p:nvPr/>
        </p:nvSpPr>
        <p:spPr>
          <a:xfrm>
            <a:off x="6300192" y="6309320"/>
            <a:ext cx="2304256" cy="246221"/>
          </a:xfrm>
          <a:prstGeom prst="rect">
            <a:avLst/>
          </a:prstGeom>
          <a:noFill/>
        </p:spPr>
        <p:txBody>
          <a:bodyPr wrap="square" rtlCol="0">
            <a:spAutoFit/>
          </a:bodyPr>
          <a:lstStyle/>
          <a:p>
            <a:r>
              <a:rPr lang="fi-FI" sz="1000" dirty="0" smtClean="0"/>
              <a:t>Kuva: Kristiina Janhunen</a:t>
            </a:r>
            <a:endParaRPr lang="fi-FI"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Käsitteitä</a:t>
            </a:r>
            <a:endParaRPr lang="en-US" dirty="0"/>
          </a:p>
        </p:txBody>
      </p:sp>
      <p:sp>
        <p:nvSpPr>
          <p:cNvPr id="3" name="Content Placeholder 2"/>
          <p:cNvSpPr>
            <a:spLocks noGrp="1"/>
          </p:cNvSpPr>
          <p:nvPr>
            <p:ph idx="1"/>
          </p:nvPr>
        </p:nvSpPr>
        <p:spPr/>
        <p:txBody>
          <a:bodyPr>
            <a:normAutofit lnSpcReduction="10000"/>
          </a:bodyPr>
          <a:lstStyle/>
          <a:p>
            <a:r>
              <a:rPr lang="fi-FI" dirty="0" smtClean="0"/>
              <a:t>Esteettömyys (</a:t>
            </a:r>
            <a:r>
              <a:rPr lang="fi-FI" dirty="0" err="1" smtClean="0"/>
              <a:t>barrier-free</a:t>
            </a:r>
            <a:r>
              <a:rPr lang="fi-FI" dirty="0" smtClean="0"/>
              <a:t>)</a:t>
            </a:r>
          </a:p>
          <a:p>
            <a:pPr lvl="1"/>
            <a:r>
              <a:rPr lang="fi-FI" dirty="0" smtClean="0"/>
              <a:t>Kun este on olemassa ja pyritään poistamaan</a:t>
            </a:r>
          </a:p>
          <a:p>
            <a:pPr lvl="1"/>
            <a:r>
              <a:rPr lang="fi-FI" dirty="0" smtClean="0"/>
              <a:t>Esim. Kynnykset ja portaat</a:t>
            </a:r>
          </a:p>
          <a:p>
            <a:r>
              <a:rPr lang="fi-FI" dirty="0" smtClean="0"/>
              <a:t>Saavutettavuus (</a:t>
            </a:r>
            <a:r>
              <a:rPr lang="fi-FI" dirty="0" err="1" smtClean="0"/>
              <a:t>accessibility</a:t>
            </a:r>
            <a:r>
              <a:rPr lang="fi-FI" dirty="0" smtClean="0"/>
              <a:t>)</a:t>
            </a:r>
          </a:p>
          <a:p>
            <a:pPr lvl="1"/>
            <a:r>
              <a:rPr lang="fi-FI" dirty="0" smtClean="0"/>
              <a:t>Ei varsinaista estettä, vaan saavutettava vaihtoehto yhtä helppo</a:t>
            </a:r>
          </a:p>
          <a:p>
            <a:pPr lvl="1"/>
            <a:r>
              <a:rPr lang="fi-FI" dirty="0" smtClean="0"/>
              <a:t>Esim. sähköinen oppimisympäristö</a:t>
            </a:r>
          </a:p>
          <a:p>
            <a:r>
              <a:rPr lang="fi-FI" dirty="0" smtClean="0"/>
              <a:t>Koskevat ja hyödyttävät jokaista</a:t>
            </a:r>
          </a:p>
          <a:p>
            <a:endParaRPr lang="fi-FI" dirty="0" smtClean="0"/>
          </a:p>
        </p:txBody>
      </p:sp>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A58DBA3-B1E9-4263-A03F-A35247341304}"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esityspohja-pelkistet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CC-esityspohja-pelkistetty</Template>
  <TotalTime>435</TotalTime>
  <Words>1076</Words>
  <Application>Microsoft Office PowerPoint</Application>
  <PresentationFormat>Näytössä katseltava diaesitys (4:3)</PresentationFormat>
  <Paragraphs>241</Paragraphs>
  <Slides>28</Slides>
  <Notes>2</Notes>
  <HiddenSlides>0</HiddenSlides>
  <MMClips>0</MMClips>
  <ScaleCrop>false</ScaleCrop>
  <HeadingPairs>
    <vt:vector size="4" baseType="variant">
      <vt:variant>
        <vt:lpstr>Teema</vt:lpstr>
      </vt:variant>
      <vt:variant>
        <vt:i4>1</vt:i4>
      </vt:variant>
      <vt:variant>
        <vt:lpstr>Dian otsikot</vt:lpstr>
      </vt:variant>
      <vt:variant>
        <vt:i4>28</vt:i4>
      </vt:variant>
    </vt:vector>
  </HeadingPairs>
  <TitlesOfParts>
    <vt:vector size="29" baseType="lpstr">
      <vt:lpstr>CC-esityspohja-pelkistetty</vt:lpstr>
      <vt:lpstr>Esteettömyys opiskelukyvyn lisääjänä  - mitä korkeakoulut voivat tehdä? </vt:lpstr>
      <vt:lpstr>Opiskelukyky</vt:lpstr>
      <vt:lpstr>Kyky-hanke 2009-2010:</vt:lpstr>
      <vt:lpstr>Opiskelukyvyn edistäminen 2011-2013:  Campus Conexus II  - Opiskelukykyä ja yhteisöllisyyttä korkeakouluopintoihin </vt:lpstr>
      <vt:lpstr>Kyky-projekti (SYL, Aalto, AYY ja Tamy) Yhteisöjen ja opiskelijatoiminnan kehittäminen -osaprojekti </vt:lpstr>
      <vt:lpstr>Opiskelukykymalli</vt:lpstr>
      <vt:lpstr>Opiskelukykysuositukset</vt:lpstr>
      <vt:lpstr>Esteettömyys ja saavutettavuus</vt:lpstr>
      <vt:lpstr>Käsitteitä</vt:lpstr>
      <vt:lpstr>Mitä esteettömyys tarkoittaa korkeakoulussa?</vt:lpstr>
      <vt:lpstr>Saavutettavuus opiskelutaitojen näkökulmasta Ammattikorkeakouluopiskelijoilla</vt:lpstr>
      <vt:lpstr>Mitä korkeakoulut voivat tehdä?</vt:lpstr>
      <vt:lpstr>Mitä korkeakoulut voivat tehdä?</vt:lpstr>
      <vt:lpstr>Esimerkkejä hyvistä saavutettavuuskäytännöistä</vt:lpstr>
      <vt:lpstr>Pohdinta</vt:lpstr>
      <vt:lpstr>Maija, 51 v.</vt:lpstr>
      <vt:lpstr>Toni, 28 v</vt:lpstr>
      <vt:lpstr>Tehtävä</vt:lpstr>
      <vt:lpstr>Opiskelukykysuositukset</vt:lpstr>
      <vt:lpstr>Lisätietoa:</vt:lpstr>
      <vt:lpstr>Esteettömyys kyky-suositusten näkökulmasta </vt:lpstr>
      <vt:lpstr>1.  Opiskelukyvyn edistäminen on suunnitelmallista ja   organisoitua koko yliopistossa ja sen kaikissa yhteisöissä </vt:lpstr>
      <vt:lpstr>2.  Opiskelutaitojen ja opiskelukunnon edistäminen kuuluu opintoihin  </vt:lpstr>
      <vt:lpstr>3  Opiskelu on esteetöntä ja opiskelijoiden erilaiset tarpeet huomioivaa </vt:lpstr>
      <vt:lpstr>4  Opiskelijoita arvostetaan, kannustetaan aktiivisuuteen ja heidän vaikutusmahdollisuuksiaan edistetään  </vt:lpstr>
      <vt:lpstr>5  Tukea, ohjausta ja kannustusta annetaan koko opintopolun ajan</vt:lpstr>
      <vt:lpstr>6  Työelämävalmiuksien ja työelämään siirtymisen edistäminen kuuluu opintoihin  </vt:lpstr>
      <vt:lpstr>7  Yhteisöllisyydellä edistetään koko yhteisön hyvinvointia  - opiskelijoiden opiskelukykyä ja henkilöstön työkykyä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Otsiko, fontti Cambria</dc:title>
  <dc:creator>Johanna Kujala</dc:creator>
  <cp:lastModifiedBy>zylomer</cp:lastModifiedBy>
  <cp:revision>66</cp:revision>
  <dcterms:created xsi:type="dcterms:W3CDTF">2011-01-21T13:19:42Z</dcterms:created>
  <dcterms:modified xsi:type="dcterms:W3CDTF">2011-02-02T11:00:32Z</dcterms:modified>
</cp:coreProperties>
</file>