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5" r:id="rId3"/>
    <p:sldId id="264" r:id="rId4"/>
    <p:sldId id="257" r:id="rId5"/>
    <p:sldId id="268" r:id="rId6"/>
    <p:sldId id="258" r:id="rId7"/>
    <p:sldId id="259" r:id="rId8"/>
    <p:sldId id="266" r:id="rId9"/>
    <p:sldId id="260" r:id="rId10"/>
    <p:sldId id="262" r:id="rId11"/>
    <p:sldId id="267" r:id="rId12"/>
    <p:sldId id="269" r:id="rId13"/>
  </p:sldIdLst>
  <p:sldSz cx="9144000" cy="6858000" type="screen4x3"/>
  <p:notesSz cx="6858000" cy="9144000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6" autoAdjust="0"/>
    <p:restoredTop sz="94620" autoAdjust="0"/>
  </p:normalViewPr>
  <p:slideViewPr>
    <p:cSldViewPr>
      <p:cViewPr>
        <p:scale>
          <a:sx n="77" d="100"/>
          <a:sy n="77" d="100"/>
        </p:scale>
        <p:origin x="-1176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7DB8D1D-205B-4600-BAA6-490E02645DA6}" type="datetimeFigureOut">
              <a:rPr lang="fi-FI"/>
              <a:pPr>
                <a:defRPr/>
              </a:pPr>
              <a:t>31.1.2011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i-FI" noProof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noProof="0" smtClean="0"/>
              <a:t>Muokkaa tekstin perustyylejä napsauttamalla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  <a:endParaRPr lang="fi-FI" noProof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17AC2DF-80EF-4D89-8483-D1EA174460C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9691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Dian kuvan paikkamerkki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Huomautusten paikkamerkki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5363" name="Dian numeron paikkamerkki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DEEA451-BC90-4C54-996E-D67AEFC707E2}" type="slidenum">
              <a:rPr lang="fi-FI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fi-FI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D9814F-DBB0-44C6-B9D0-E80E401E858F}" type="datetime1">
              <a:rPr lang="fi-FI"/>
              <a:pPr>
                <a:defRPr/>
              </a:pPr>
              <a:t>31.1.2011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ESOK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D44FF-2892-44C9-B2B8-BCA02C876CF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6D45F-DE62-4C79-81C1-5142CE847D06}" type="datetime1">
              <a:rPr lang="fi-FI"/>
              <a:pPr>
                <a:defRPr/>
              </a:pPr>
              <a:t>31.1.2011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ESOK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087D01-C70D-421B-9B5A-D1B75D945BB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DD7889-CB76-48B9-A26E-D0F3BFDC82CF}" type="datetime1">
              <a:rPr lang="fi-FI"/>
              <a:pPr>
                <a:defRPr/>
              </a:pPr>
              <a:t>31.1.2011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ESOK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B031BD-FC01-4915-8D4F-494DC0D94F7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F9038-D945-48F0-AB79-8AB4C972FB15}" type="datetime1">
              <a:rPr lang="fi-FI"/>
              <a:pPr>
                <a:defRPr/>
              </a:pPr>
              <a:t>31.1.2011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ESOK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DF98FF-75AC-42C7-B562-281ABF462A8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3AB49D-AEAD-4998-8C2C-4376D2AC722A}" type="datetime1">
              <a:rPr lang="fi-FI"/>
              <a:pPr>
                <a:defRPr/>
              </a:pPr>
              <a:t>31.1.2011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ESOK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082592-FCE7-4F5D-8978-4E7A3522649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2748A-FAEF-48C2-BFB5-0847278BDBBA}" type="datetime1">
              <a:rPr lang="fi-FI"/>
              <a:pPr>
                <a:defRPr/>
              </a:pPr>
              <a:t>31.1.2011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ESOK</a:t>
            </a:r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4A0B83-5EBC-410E-A3F4-7B050826D6B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1E1961-E046-4369-B9AA-399C598BF4D2}" type="datetime1">
              <a:rPr lang="fi-FI"/>
              <a:pPr>
                <a:defRPr/>
              </a:pPr>
              <a:t>31.1.2011</a:t>
            </a:fld>
            <a:endParaRPr lang="fi-FI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ESOK</a:t>
            </a:r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21DFEE-3402-4B51-A184-86F8F2D1E09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AF5A8E-E48F-4894-90AA-B3C3ADDB0B9A}" type="datetime1">
              <a:rPr lang="fi-FI"/>
              <a:pPr>
                <a:defRPr/>
              </a:pPr>
              <a:t>31.1.2011</a:t>
            </a:fld>
            <a:endParaRPr lang="fi-FI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ESOK</a:t>
            </a:r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6289CE-CF6D-4E7D-86CF-D77E84B684D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F884F4-0145-4EE3-A5CA-523099C9412A}" type="datetime1">
              <a:rPr lang="fi-FI"/>
              <a:pPr>
                <a:defRPr/>
              </a:pPr>
              <a:t>31.1.2011</a:t>
            </a:fld>
            <a:endParaRPr lang="fi-FI"/>
          </a:p>
        </p:txBody>
      </p:sp>
      <p:sp>
        <p:nvSpPr>
          <p:cNvPr id="3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ESOK</a:t>
            </a:r>
          </a:p>
        </p:txBody>
      </p:sp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0DCEE1-762A-434D-9F52-C8BC258788B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7ABEC1-3681-46AA-BC32-7CBA6CF6B8DF}" type="datetime1">
              <a:rPr lang="fi-FI"/>
              <a:pPr>
                <a:defRPr/>
              </a:pPr>
              <a:t>31.1.2011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ESOK</a:t>
            </a:r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1F50B4-5185-4A2B-92C2-7EFB879ECFB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02D6AF-6FD9-421A-95BE-8AB83EFB4C5D}" type="datetime1">
              <a:rPr lang="fi-FI"/>
              <a:pPr>
                <a:defRPr/>
              </a:pPr>
              <a:t>31.1.2011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ESOK</a:t>
            </a:r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B1B5F6-A9EA-4773-836A-E1EA485D52A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tsikon paikkamerkki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  <p:sp>
        <p:nvSpPr>
          <p:cNvPr id="1027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3CD65E0-C2D8-44D1-BC4B-8B9A178F5122}" type="datetime1">
              <a:rPr lang="fi-FI"/>
              <a:pPr>
                <a:defRPr/>
              </a:pPr>
              <a:t>31.1.2011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i-FI"/>
              <a:t>ESOK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A132F3C-4C55-4521-B263-166DB65C479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sz="6700" dirty="0" smtClean="0"/>
              <a:t>Korkeakoulujen esteettömyysverkoston tulevaisuuden toimintamalli:</a:t>
            </a:r>
            <a:br>
              <a:rPr lang="fi-FI" sz="6700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endParaRPr lang="fi-FI" dirty="0"/>
          </a:p>
        </p:txBody>
      </p:sp>
      <p:sp>
        <p:nvSpPr>
          <p:cNvPr id="14338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fi-FI" sz="4800" b="1" smtClean="0">
                <a:solidFill>
                  <a:srgbClr val="FF0000"/>
                </a:solidFill>
              </a:rPr>
              <a:t>Keskustelua verkoston olemuksesta ja toiminnoista</a:t>
            </a:r>
            <a:endParaRPr lang="fi-FI" sz="4800" smtClean="0">
              <a:solidFill>
                <a:srgbClr val="FF0000"/>
              </a:solidFill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ESOK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8. KV-YHTEISTYÖ</a:t>
            </a:r>
          </a:p>
        </p:txBody>
      </p:sp>
      <p:sp>
        <p:nvSpPr>
          <p:cNvPr id="24578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smtClean="0"/>
              <a:t>Tällä hetkellä hanke on Nordic Network for Disability Coordinators- verkoston ohjausryhmän jäsen</a:t>
            </a:r>
          </a:p>
          <a:p>
            <a:pPr eaLnBrk="1" hangingPunct="1"/>
            <a:r>
              <a:rPr lang="fi-FI" smtClean="0"/>
              <a:t>Euroopan tasolla on myös muita mahdollisia yhteistyöverkostoja, esim. EIAE:n yhteydessä toimiva DWI-ryhmä</a:t>
            </a: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ESOK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VERKOSTON KOORDINOINTI</a:t>
            </a:r>
          </a:p>
        </p:txBody>
      </p:sp>
      <p:sp>
        <p:nvSpPr>
          <p:cNvPr id="2560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Verkoston</a:t>
            </a:r>
            <a:r>
              <a:rPr lang="en-US" dirty="0" smtClean="0"/>
              <a:t> </a:t>
            </a:r>
            <a:r>
              <a:rPr lang="en-US" dirty="0" err="1" smtClean="0"/>
              <a:t>toiminnan</a:t>
            </a:r>
            <a:r>
              <a:rPr lang="en-US" dirty="0" smtClean="0"/>
              <a:t> </a:t>
            </a:r>
            <a:r>
              <a:rPr lang="en-US" dirty="0" err="1" smtClean="0"/>
              <a:t>koordinoinnista</a:t>
            </a:r>
            <a:r>
              <a:rPr lang="en-US" dirty="0" smtClean="0"/>
              <a:t> </a:t>
            </a:r>
            <a:r>
              <a:rPr lang="en-US" dirty="0" err="1" smtClean="0"/>
              <a:t>vastaisi</a:t>
            </a:r>
            <a:r>
              <a:rPr lang="en-US" dirty="0" smtClean="0"/>
              <a:t> </a:t>
            </a:r>
            <a:r>
              <a:rPr lang="en-US" dirty="0" err="1" smtClean="0"/>
              <a:t>useammasta</a:t>
            </a:r>
            <a:r>
              <a:rPr lang="en-US" dirty="0" smtClean="0"/>
              <a:t> </a:t>
            </a:r>
            <a:r>
              <a:rPr lang="en-US" dirty="0" err="1" smtClean="0"/>
              <a:t>korkeakoulutoimijasta</a:t>
            </a:r>
            <a:r>
              <a:rPr lang="en-US" dirty="0" smtClean="0"/>
              <a:t>  </a:t>
            </a:r>
            <a:r>
              <a:rPr lang="en-US" dirty="0" err="1" smtClean="0"/>
              <a:t>koostuva</a:t>
            </a:r>
            <a:r>
              <a:rPr lang="en-US" dirty="0" smtClean="0"/>
              <a:t> </a:t>
            </a:r>
            <a:r>
              <a:rPr lang="en-US" dirty="0" err="1" smtClean="0"/>
              <a:t>ydinryhmä</a:t>
            </a:r>
            <a:endParaRPr lang="en-US" dirty="0" smtClean="0"/>
          </a:p>
          <a:p>
            <a:r>
              <a:rPr lang="en-US" dirty="0" err="1" smtClean="0"/>
              <a:t>Ydinryhmä</a:t>
            </a:r>
            <a:r>
              <a:rPr lang="en-US" dirty="0" smtClean="0"/>
              <a:t> </a:t>
            </a:r>
            <a:r>
              <a:rPr lang="en-US" dirty="0" err="1" smtClean="0"/>
              <a:t>olisi</a:t>
            </a:r>
            <a:r>
              <a:rPr lang="en-US" dirty="0" smtClean="0"/>
              <a:t> </a:t>
            </a:r>
            <a:r>
              <a:rPr lang="en-US" dirty="0" err="1" smtClean="0"/>
              <a:t>tarkoitettu</a:t>
            </a:r>
            <a:r>
              <a:rPr lang="en-US" dirty="0" smtClean="0"/>
              <a:t> </a:t>
            </a:r>
            <a:r>
              <a:rPr lang="en-US" dirty="0" err="1" smtClean="0"/>
              <a:t>korkeakoulutoimijoille</a:t>
            </a:r>
            <a:r>
              <a:rPr lang="en-US" dirty="0" smtClean="0"/>
              <a:t>/</a:t>
            </a:r>
            <a:r>
              <a:rPr lang="en-US" dirty="0" err="1" smtClean="0"/>
              <a:t>kaikille</a:t>
            </a:r>
            <a:r>
              <a:rPr lang="en-US" dirty="0" smtClean="0"/>
              <a:t> </a:t>
            </a:r>
            <a:r>
              <a:rPr lang="en-US" dirty="0" err="1" smtClean="0"/>
              <a:t>kiinnostuneille</a:t>
            </a:r>
            <a:endParaRPr lang="en-US" dirty="0" smtClean="0"/>
          </a:p>
          <a:p>
            <a:r>
              <a:rPr lang="en-US" dirty="0" err="1" smtClean="0"/>
              <a:t>Lisäksi</a:t>
            </a:r>
            <a:r>
              <a:rPr lang="en-US" dirty="0" smtClean="0"/>
              <a:t> </a:t>
            </a:r>
            <a:r>
              <a:rPr lang="en-US" dirty="0" err="1" smtClean="0"/>
              <a:t>verkoston</a:t>
            </a:r>
            <a:r>
              <a:rPr lang="en-US" dirty="0" smtClean="0"/>
              <a:t> </a:t>
            </a:r>
            <a:r>
              <a:rPr lang="en-US" dirty="0" err="1" smtClean="0"/>
              <a:t>toiminnalla</a:t>
            </a:r>
            <a:r>
              <a:rPr lang="en-US" dirty="0" smtClean="0"/>
              <a:t> </a:t>
            </a:r>
            <a:r>
              <a:rPr lang="en-US" dirty="0" err="1" smtClean="0"/>
              <a:t>olisi</a:t>
            </a:r>
            <a:r>
              <a:rPr lang="en-US" dirty="0" smtClean="0"/>
              <a:t> </a:t>
            </a:r>
            <a:r>
              <a:rPr lang="en-US" dirty="0" err="1" smtClean="0"/>
              <a:t>säännöllinen</a:t>
            </a:r>
            <a:r>
              <a:rPr lang="en-US" dirty="0" smtClean="0"/>
              <a:t> </a:t>
            </a:r>
            <a:r>
              <a:rPr lang="en-US" dirty="0" err="1" smtClean="0"/>
              <a:t>seuranta</a:t>
            </a:r>
            <a:r>
              <a:rPr lang="en-US" dirty="0" smtClean="0"/>
              <a:t>/</a:t>
            </a:r>
            <a:r>
              <a:rPr lang="en-US" dirty="0" err="1" smtClean="0"/>
              <a:t>seurantaryhmä</a:t>
            </a:r>
            <a:r>
              <a:rPr lang="en-US" dirty="0" smtClean="0"/>
              <a:t>, </a:t>
            </a:r>
            <a:r>
              <a:rPr lang="en-US" dirty="0" err="1" smtClean="0"/>
              <a:t>joka</a:t>
            </a:r>
            <a:r>
              <a:rPr lang="en-US" dirty="0" smtClean="0"/>
              <a:t> </a:t>
            </a:r>
            <a:r>
              <a:rPr lang="en-US" dirty="0" err="1" smtClean="0"/>
              <a:t>kokoontuisi</a:t>
            </a:r>
            <a:r>
              <a:rPr lang="en-US" dirty="0" smtClean="0"/>
              <a:t> 1-2 </a:t>
            </a:r>
            <a:r>
              <a:rPr lang="en-US" dirty="0" err="1" smtClean="0"/>
              <a:t>kertaa</a:t>
            </a:r>
            <a:r>
              <a:rPr lang="en-US" dirty="0" smtClean="0"/>
              <a:t> </a:t>
            </a:r>
            <a:r>
              <a:rPr lang="en-US" dirty="0" err="1" smtClean="0"/>
              <a:t>vuodessa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KIITOKSET!</a:t>
            </a:r>
          </a:p>
        </p:txBody>
      </p:sp>
      <p:sp>
        <p:nvSpPr>
          <p:cNvPr id="266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507288" cy="45259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dirty="0" err="1" smtClean="0"/>
              <a:t>Antakaa</a:t>
            </a:r>
            <a:r>
              <a:rPr lang="en-US" dirty="0" smtClean="0"/>
              <a:t> </a:t>
            </a:r>
            <a:r>
              <a:rPr lang="en-US" dirty="0" err="1" smtClean="0"/>
              <a:t>palautetta</a:t>
            </a:r>
            <a:r>
              <a:rPr lang="en-US" dirty="0" smtClean="0"/>
              <a:t> </a:t>
            </a:r>
            <a:r>
              <a:rPr lang="en-US" dirty="0" err="1" smtClean="0"/>
              <a:t>ja</a:t>
            </a:r>
            <a:r>
              <a:rPr lang="en-US" dirty="0" smtClean="0"/>
              <a:t> </a:t>
            </a:r>
            <a:r>
              <a:rPr lang="en-US" dirty="0" err="1" smtClean="0"/>
              <a:t>kommentteja</a:t>
            </a:r>
            <a:r>
              <a:rPr lang="en-US" dirty="0" smtClean="0"/>
              <a:t> </a:t>
            </a:r>
            <a:r>
              <a:rPr lang="en-US" dirty="0" err="1" smtClean="0"/>
              <a:t>seminaarista</a:t>
            </a:r>
            <a:r>
              <a:rPr lang="en-US" dirty="0" smtClean="0"/>
              <a:t>: </a:t>
            </a:r>
          </a:p>
          <a:p>
            <a:pPr>
              <a:buFont typeface="Arial" charset="0"/>
              <a:buNone/>
            </a:pPr>
            <a:endParaRPr lang="en-US" dirty="0" smtClean="0"/>
          </a:p>
          <a:p>
            <a:pPr marL="514350" indent="-514350">
              <a:buFont typeface="Arial" charset="0"/>
              <a:buAutoNum type="arabicPeriod"/>
            </a:pPr>
            <a:r>
              <a:rPr lang="en-US" dirty="0" err="1" smtClean="0"/>
              <a:t>Mene</a:t>
            </a:r>
            <a:r>
              <a:rPr lang="en-US" dirty="0" smtClean="0"/>
              <a:t> </a:t>
            </a:r>
            <a:r>
              <a:rPr lang="en-US" dirty="0" err="1" smtClean="0"/>
              <a:t>sivulle</a:t>
            </a:r>
            <a:r>
              <a:rPr lang="en-US" dirty="0" smtClean="0"/>
              <a:t> www.esok.fi</a:t>
            </a:r>
          </a:p>
          <a:p>
            <a:pPr marL="514350" indent="-514350">
              <a:buFont typeface="Arial" charset="0"/>
              <a:buAutoNum type="arabicPeriod"/>
            </a:pPr>
            <a:r>
              <a:rPr lang="en-US" dirty="0" err="1" smtClean="0"/>
              <a:t>Etusivulta</a:t>
            </a:r>
            <a:r>
              <a:rPr lang="en-US" dirty="0" smtClean="0"/>
              <a:t> </a:t>
            </a:r>
            <a:r>
              <a:rPr lang="en-US" dirty="0" err="1" smtClean="0"/>
              <a:t>löytyy</a:t>
            </a:r>
            <a:r>
              <a:rPr lang="en-US" dirty="0" smtClean="0"/>
              <a:t> </a:t>
            </a:r>
            <a:r>
              <a:rPr lang="en-US" dirty="0" err="1" smtClean="0"/>
              <a:t>linkki</a:t>
            </a:r>
            <a:r>
              <a:rPr lang="en-US" dirty="0" smtClean="0"/>
              <a:t> </a:t>
            </a:r>
            <a:r>
              <a:rPr lang="en-US" dirty="0" err="1" smtClean="0"/>
              <a:t>seminaarin</a:t>
            </a:r>
            <a:r>
              <a:rPr lang="en-US" dirty="0" smtClean="0"/>
              <a:t> </a:t>
            </a:r>
            <a:r>
              <a:rPr lang="en-US" dirty="0" err="1" smtClean="0"/>
              <a:t>palautelomakkeeseen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1. Esteettömyystyö edistyy</a:t>
            </a:r>
          </a:p>
        </p:txBody>
      </p:sp>
      <p:sp>
        <p:nvSpPr>
          <p:cNvPr id="16386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smtClean="0"/>
              <a:t>”Esteettömyys on korkeakoulumme strateginen tavoite ja mukana hyvin laajasti tutkimuksen ja kehittämistoiminnan sisällöissä.”</a:t>
            </a:r>
          </a:p>
          <a:p>
            <a:pPr eaLnBrk="1" hangingPunct="1"/>
            <a:r>
              <a:rPr lang="fi-FI" smtClean="0"/>
              <a:t>Korkeakouluissa on tehty ohjeistuksia, perustettu työryhmiä, nimetty esteettömyydestä vastaava henkilö</a:t>
            </a: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ESOK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2. Palautteen toinen ääripää</a:t>
            </a:r>
          </a:p>
        </p:txBody>
      </p:sp>
      <p:sp>
        <p:nvSpPr>
          <p:cNvPr id="17410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smtClean="0"/>
              <a:t>”Korkeakouluilla on aivan liian paljon vapautta esteettömyysasioissa. Jotkut koulut hoitavat asiat hyvin, jotkut ei ollenkaan.”</a:t>
            </a:r>
          </a:p>
          <a:p>
            <a:pPr eaLnBrk="1" hangingPunct="1"/>
            <a:r>
              <a:rPr lang="fi-FI" smtClean="0"/>
              <a:t>”Olen tuonut esteettömyyttä esille useita vuosia ja tuntuu kuin sanomani menisivät kuuroille korville.”</a:t>
            </a:r>
          </a:p>
          <a:p>
            <a:pPr eaLnBrk="1" hangingPunct="1"/>
            <a:r>
              <a:rPr lang="fi-FI" smtClean="0"/>
              <a:t>”Korkeakoulullamme ei ole vielä esteettömyysohjeistusta.”</a:t>
            </a:r>
          </a:p>
          <a:p>
            <a:pPr eaLnBrk="1" hangingPunct="1"/>
            <a:endParaRPr lang="fi-FI" smtClean="0"/>
          </a:p>
          <a:p>
            <a:pPr eaLnBrk="1" hangingPunct="1"/>
            <a:endParaRPr lang="fi-FI" smtClean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ESOK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3. Korkeakoulujen odotukset esteettömyyden edistämisestä</a:t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endParaRPr lang="fi-FI" dirty="0"/>
          </a:p>
        </p:txBody>
      </p:sp>
      <p:sp>
        <p:nvSpPr>
          <p:cNvPr id="18434" name="Sisällön paikkamerkki 2"/>
          <p:cNvSpPr>
            <a:spLocks noGrp="1"/>
          </p:cNvSpPr>
          <p:nvPr>
            <p:ph idx="1"/>
          </p:nvPr>
        </p:nvSpPr>
        <p:spPr>
          <a:xfrm>
            <a:off x="179388" y="2205038"/>
            <a:ext cx="8229600" cy="5360987"/>
          </a:xfrm>
        </p:spPr>
        <p:txBody>
          <a:bodyPr/>
          <a:lstStyle/>
          <a:p>
            <a:pPr eaLnBrk="1" hangingPunct="1"/>
            <a:r>
              <a:rPr lang="fi-FI" sz="2800" smtClean="0"/>
              <a:t>Tarvitaan esteettömyystietoa</a:t>
            </a:r>
          </a:p>
          <a:p>
            <a:pPr eaLnBrk="1" hangingPunct="1">
              <a:buFontTx/>
              <a:buChar char="-"/>
            </a:pPr>
            <a:r>
              <a:rPr lang="fi-FI" sz="2800" smtClean="0"/>
              <a:t>Asiaan ollaan ollaan vasta perehtymässä ja halutaan lisätietoa jatkoa varten</a:t>
            </a:r>
          </a:p>
          <a:p>
            <a:pPr eaLnBrk="1" hangingPunct="1">
              <a:buFontTx/>
              <a:buChar char="-"/>
            </a:pPr>
            <a:r>
              <a:rPr lang="fi-FI" sz="2800" smtClean="0"/>
              <a:t>Tukea omaan työhön ja korkeakoulun toimintaan:</a:t>
            </a:r>
          </a:p>
          <a:p>
            <a:pPr eaLnBrk="1" hangingPunct="1">
              <a:buFontTx/>
              <a:buChar char="-"/>
            </a:pPr>
            <a:r>
              <a:rPr lang="fi-FI" sz="2800" smtClean="0"/>
              <a:t>Hyviä käytäntöjä</a:t>
            </a:r>
          </a:p>
          <a:p>
            <a:pPr eaLnBrk="1" hangingPunct="1">
              <a:buFontTx/>
              <a:buChar char="-"/>
            </a:pPr>
            <a:r>
              <a:rPr lang="fi-FI" sz="2800" smtClean="0"/>
              <a:t>Kansainvälisiä esimerkkejä</a:t>
            </a:r>
          </a:p>
          <a:p>
            <a:pPr eaLnBrk="1" hangingPunct="1">
              <a:buFont typeface="Arial" charset="0"/>
              <a:buNone/>
            </a:pPr>
            <a:r>
              <a:rPr lang="fi-FI" sz="2800" smtClean="0"/>
              <a:t>(esim. miten toteuttaa fyysistä ja psyykkistä esteettömyyttä?)</a:t>
            </a:r>
          </a:p>
          <a:p>
            <a:pPr eaLnBrk="1" hangingPunct="1">
              <a:buFontTx/>
              <a:buNone/>
            </a:pPr>
            <a:endParaRPr lang="fi-FI" sz="2800" smtClean="0"/>
          </a:p>
          <a:p>
            <a:pPr eaLnBrk="1" hangingPunct="1"/>
            <a:endParaRPr lang="fi-FI" smtClean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ESOK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1945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Toivotaan mahdollisuuksia vaikuttaa:</a:t>
            </a:r>
          </a:p>
          <a:p>
            <a:pPr>
              <a:buFont typeface="Arial" charset="0"/>
              <a:buNone/>
            </a:pPr>
            <a:r>
              <a:rPr lang="en-US" smtClean="0"/>
              <a:t>-Korkeakoulupolitiikkaan</a:t>
            </a:r>
          </a:p>
          <a:p>
            <a:pPr>
              <a:buFont typeface="Arial" charset="0"/>
              <a:buNone/>
            </a:pPr>
            <a:r>
              <a:rPr lang="en-US" smtClean="0"/>
              <a:t>-Lainsäädäntöön</a:t>
            </a:r>
          </a:p>
          <a:p>
            <a:pPr>
              <a:buFont typeface="Arial" charset="0"/>
              <a:buNone/>
            </a:pPr>
            <a:r>
              <a:rPr lang="en-US" smtClean="0"/>
              <a:t>- Opiskelijoiden ja opiskelijatoiminnan asema koetaan tärkeäksi</a:t>
            </a:r>
          </a:p>
          <a:p>
            <a:pPr>
              <a:buFont typeface="Arial" charset="0"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95288" y="981075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dirty="0" smtClean="0"/>
              <a:t>4. Korkeakoulujen </a:t>
            </a:r>
            <a:r>
              <a:rPr lang="fi-FI" dirty="0"/>
              <a:t>osallistumismahdollisuudet tulevan verkoston jäseninä</a:t>
            </a:r>
            <a:br>
              <a:rPr lang="fi-FI" dirty="0"/>
            </a:br>
            <a:endParaRPr lang="fi-FI" dirty="0"/>
          </a:p>
        </p:txBody>
      </p:sp>
      <p:sp>
        <p:nvSpPr>
          <p:cNvPr id="20482" name="Sisällön paikkamerkki 2"/>
          <p:cNvSpPr>
            <a:spLocks noGrp="1"/>
          </p:cNvSpPr>
          <p:nvPr>
            <p:ph idx="1"/>
          </p:nvPr>
        </p:nvSpPr>
        <p:spPr>
          <a:xfrm>
            <a:off x="539750" y="2363788"/>
            <a:ext cx="8229600" cy="4525962"/>
          </a:xfrm>
        </p:spPr>
        <p:txBody>
          <a:bodyPr/>
          <a:lstStyle/>
          <a:p>
            <a:pPr eaLnBrk="1" hangingPunct="1"/>
            <a:r>
              <a:rPr lang="fi-FI" smtClean="0"/>
              <a:t>Asiaa pidetään tärkeänä, mutta taloudelliset mahdollisuudet ja ajan riittävyys mietityttävät</a:t>
            </a:r>
          </a:p>
          <a:p>
            <a:pPr eaLnBrk="1" hangingPunct="1"/>
            <a:r>
              <a:rPr lang="fi-FI" smtClean="0"/>
              <a:t>Korkeakouluilta toivotaan yhteistyötä ja yhtenäisiä linjauksia esteettömyyden toteuttamisen suhteen</a:t>
            </a:r>
          </a:p>
          <a:p>
            <a:pPr eaLnBrk="1" hangingPunct="1"/>
            <a:r>
              <a:rPr lang="fi-FI" smtClean="0"/>
              <a:t>Jatkokeskustelua toivotaan</a:t>
            </a: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ESOK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z="4000" smtClean="0"/>
              <a:t>Mitä jatkossa?</a:t>
            </a:r>
            <a:br>
              <a:rPr lang="fi-FI" sz="4000" smtClean="0"/>
            </a:br>
            <a:r>
              <a:rPr lang="fi-FI" sz="4000" smtClean="0"/>
              <a:t>Ajatuksia verkoston toimintamallista </a:t>
            </a:r>
          </a:p>
        </p:txBody>
      </p:sp>
      <p:sp>
        <p:nvSpPr>
          <p:cNvPr id="21506" name="Rectangle 5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dirty="0" err="1" smtClean="0"/>
              <a:t>Verkoston</a:t>
            </a:r>
            <a:r>
              <a:rPr lang="en-US" dirty="0" smtClean="0"/>
              <a:t> </a:t>
            </a:r>
            <a:r>
              <a:rPr lang="en-US" dirty="0" err="1" smtClean="0"/>
              <a:t>tehtäviä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Tiedotus</a:t>
            </a:r>
            <a:endParaRPr lang="en-US" dirty="0" smtClean="0"/>
          </a:p>
          <a:p>
            <a:r>
              <a:rPr lang="en-US" dirty="0" err="1" smtClean="0"/>
              <a:t>Verkostoseminaarin</a:t>
            </a:r>
            <a:r>
              <a:rPr lang="en-US" dirty="0" smtClean="0"/>
              <a:t> </a:t>
            </a:r>
            <a:r>
              <a:rPr lang="en-US" dirty="0" err="1" smtClean="0"/>
              <a:t>suunnittelu</a:t>
            </a:r>
            <a:r>
              <a:rPr lang="en-US" dirty="0" smtClean="0"/>
              <a:t> </a:t>
            </a:r>
            <a:r>
              <a:rPr lang="en-US" dirty="0" err="1" smtClean="0"/>
              <a:t>ja</a:t>
            </a:r>
            <a:r>
              <a:rPr lang="en-US" dirty="0" smtClean="0"/>
              <a:t> </a:t>
            </a:r>
            <a:r>
              <a:rPr lang="en-US" dirty="0" err="1" smtClean="0"/>
              <a:t>toteus</a:t>
            </a:r>
            <a:endParaRPr lang="en-US" dirty="0" smtClean="0"/>
          </a:p>
          <a:p>
            <a:r>
              <a:rPr lang="en-US" dirty="0" err="1" smtClean="0"/>
              <a:t>Kv-yhteistyö</a:t>
            </a:r>
            <a:endParaRPr lang="en-US" dirty="0" smtClean="0"/>
          </a:p>
          <a:p>
            <a:r>
              <a:rPr lang="en-US" dirty="0" err="1" smtClean="0"/>
              <a:t>Esteettömyyden</a:t>
            </a:r>
            <a:r>
              <a:rPr lang="en-US" dirty="0" smtClean="0"/>
              <a:t> </a:t>
            </a:r>
            <a:r>
              <a:rPr lang="en-US" dirty="0" err="1" smtClean="0"/>
              <a:t>seuranta</a:t>
            </a:r>
            <a:endParaRPr lang="en-US" dirty="0" smtClean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ESOK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z="4000" smtClean="0"/>
              <a:t>6. Viestintä: Bannerista portaaliin</a:t>
            </a:r>
          </a:p>
        </p:txBody>
      </p:sp>
      <p:sp>
        <p:nvSpPr>
          <p:cNvPr id="22530" name="Rectangle 5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dirty="0" smtClean="0"/>
              <a:t>ESOK-</a:t>
            </a:r>
            <a:r>
              <a:rPr lang="en-US" dirty="0" err="1" smtClean="0"/>
              <a:t>portaalilla</a:t>
            </a:r>
            <a:r>
              <a:rPr lang="en-US" dirty="0" smtClean="0"/>
              <a:t> on </a:t>
            </a:r>
            <a:r>
              <a:rPr lang="en-US" dirty="0" err="1" smtClean="0"/>
              <a:t>mahdollisuus</a:t>
            </a:r>
            <a:r>
              <a:rPr lang="en-US" dirty="0" smtClean="0"/>
              <a:t> </a:t>
            </a:r>
            <a:r>
              <a:rPr lang="en-US" dirty="0" err="1" smtClean="0"/>
              <a:t>toimia</a:t>
            </a:r>
            <a:r>
              <a:rPr lang="en-US" dirty="0" smtClean="0"/>
              <a:t> </a:t>
            </a:r>
            <a:r>
              <a:rPr lang="en-US" dirty="0" err="1" smtClean="0"/>
              <a:t>nykyisellä</a:t>
            </a:r>
            <a:r>
              <a:rPr lang="en-US" dirty="0" smtClean="0"/>
              <a:t> </a:t>
            </a:r>
            <a:r>
              <a:rPr lang="en-US" dirty="0" err="1" smtClean="0"/>
              <a:t>JY:n</a:t>
            </a:r>
            <a:r>
              <a:rPr lang="en-US" dirty="0" smtClean="0"/>
              <a:t> </a:t>
            </a:r>
            <a:r>
              <a:rPr lang="en-US" dirty="0" err="1" smtClean="0"/>
              <a:t>alustallaan</a:t>
            </a:r>
            <a:r>
              <a:rPr lang="en-US" dirty="0" smtClean="0"/>
              <a:t> </a:t>
            </a:r>
            <a:r>
              <a:rPr lang="en-US" dirty="0" err="1" smtClean="0"/>
              <a:t>vuoden</a:t>
            </a:r>
            <a:r>
              <a:rPr lang="en-US" dirty="0" smtClean="0"/>
              <a:t> 2012 </a:t>
            </a:r>
            <a:r>
              <a:rPr lang="en-US" dirty="0" err="1" smtClean="0"/>
              <a:t>loppuun</a:t>
            </a:r>
            <a:endParaRPr lang="en-US" dirty="0" smtClean="0"/>
          </a:p>
          <a:p>
            <a:r>
              <a:rPr lang="en-US" dirty="0" err="1" smtClean="0"/>
              <a:t>Tämän</a:t>
            </a:r>
            <a:r>
              <a:rPr lang="en-US" dirty="0" smtClean="0"/>
              <a:t> </a:t>
            </a:r>
            <a:r>
              <a:rPr lang="en-US" dirty="0" err="1" smtClean="0"/>
              <a:t>jälkeen</a:t>
            </a:r>
            <a:r>
              <a:rPr lang="en-US" dirty="0" smtClean="0"/>
              <a:t> </a:t>
            </a:r>
            <a:r>
              <a:rPr lang="en-US" dirty="0" err="1" smtClean="0"/>
              <a:t>portaalissa</a:t>
            </a:r>
            <a:r>
              <a:rPr lang="en-US" dirty="0" smtClean="0"/>
              <a:t> </a:t>
            </a:r>
            <a:r>
              <a:rPr lang="en-US" dirty="0" err="1" smtClean="0"/>
              <a:t>oleva</a:t>
            </a:r>
            <a:r>
              <a:rPr lang="en-US" dirty="0" smtClean="0"/>
              <a:t> </a:t>
            </a:r>
            <a:r>
              <a:rPr lang="en-US" dirty="0" err="1" smtClean="0"/>
              <a:t>tietoa</a:t>
            </a:r>
            <a:r>
              <a:rPr lang="en-US" dirty="0" smtClean="0"/>
              <a:t> </a:t>
            </a:r>
            <a:r>
              <a:rPr lang="en-US" dirty="0" err="1" smtClean="0"/>
              <a:t>katoaa</a:t>
            </a:r>
            <a:r>
              <a:rPr lang="en-US" dirty="0" smtClean="0"/>
              <a:t>, </a:t>
            </a:r>
            <a:r>
              <a:rPr lang="en-US" dirty="0" err="1" smtClean="0"/>
              <a:t>oppaita</a:t>
            </a:r>
            <a:r>
              <a:rPr lang="en-US" dirty="0" smtClean="0"/>
              <a:t> </a:t>
            </a:r>
            <a:r>
              <a:rPr lang="en-US" dirty="0" err="1" smtClean="0"/>
              <a:t>ja</a:t>
            </a:r>
            <a:r>
              <a:rPr lang="en-US" dirty="0" smtClean="0"/>
              <a:t> </a:t>
            </a:r>
            <a:r>
              <a:rPr lang="en-US" dirty="0" err="1" smtClean="0"/>
              <a:t>loppuraporttia</a:t>
            </a:r>
            <a:r>
              <a:rPr lang="en-US" dirty="0" smtClean="0"/>
              <a:t> </a:t>
            </a:r>
            <a:r>
              <a:rPr lang="en-US" dirty="0" err="1" smtClean="0"/>
              <a:t>lukuunottamatta</a:t>
            </a:r>
            <a:endParaRPr lang="en-US" dirty="0" smtClean="0"/>
          </a:p>
          <a:p>
            <a:r>
              <a:rPr lang="en-US" dirty="0" err="1" smtClean="0"/>
              <a:t>Portaalille</a:t>
            </a:r>
            <a:r>
              <a:rPr lang="en-US" dirty="0" smtClean="0"/>
              <a:t> </a:t>
            </a:r>
            <a:r>
              <a:rPr lang="en-US" dirty="0" err="1" smtClean="0"/>
              <a:t>etsitään</a:t>
            </a:r>
            <a:r>
              <a:rPr lang="en-US" dirty="0" smtClean="0"/>
              <a:t> </a:t>
            </a:r>
            <a:r>
              <a:rPr lang="en-US" dirty="0" err="1" smtClean="0"/>
              <a:t>parhaillaan</a:t>
            </a:r>
            <a:r>
              <a:rPr lang="en-US" dirty="0" smtClean="0"/>
              <a:t> </a:t>
            </a:r>
            <a:r>
              <a:rPr lang="en-US" dirty="0" err="1" smtClean="0"/>
              <a:t>uutta</a:t>
            </a:r>
            <a:r>
              <a:rPr lang="en-US" dirty="0" smtClean="0"/>
              <a:t> </a:t>
            </a:r>
            <a:r>
              <a:rPr lang="en-US" dirty="0" err="1" smtClean="0"/>
              <a:t>kotia</a:t>
            </a:r>
            <a:r>
              <a:rPr lang="en-US" dirty="0" smtClean="0"/>
              <a:t> </a:t>
            </a:r>
            <a:r>
              <a:rPr lang="en-US" dirty="0" err="1" smtClean="0"/>
              <a:t>ja</a:t>
            </a:r>
            <a:r>
              <a:rPr lang="en-US" dirty="0" smtClean="0"/>
              <a:t> </a:t>
            </a:r>
            <a:r>
              <a:rPr lang="en-US" dirty="0" err="1" smtClean="0"/>
              <a:t>pohditaan</a:t>
            </a:r>
            <a:r>
              <a:rPr lang="en-US" dirty="0" smtClean="0"/>
              <a:t> </a:t>
            </a:r>
            <a:r>
              <a:rPr lang="en-US" dirty="0" err="1" smtClean="0"/>
              <a:t>erilaisia</a:t>
            </a:r>
            <a:r>
              <a:rPr lang="en-US" dirty="0" smtClean="0"/>
              <a:t> </a:t>
            </a:r>
            <a:r>
              <a:rPr lang="en-US" dirty="0" err="1" smtClean="0"/>
              <a:t>sosiaalisen</a:t>
            </a:r>
            <a:r>
              <a:rPr lang="en-US" dirty="0" smtClean="0"/>
              <a:t> median (Twitter) </a:t>
            </a:r>
            <a:r>
              <a:rPr lang="en-US" dirty="0" err="1" smtClean="0"/>
              <a:t>käyttömahdollisuuksia</a:t>
            </a:r>
            <a:r>
              <a:rPr lang="en-US" dirty="0" smtClean="0"/>
              <a:t> </a:t>
            </a:r>
            <a:r>
              <a:rPr lang="en-US" dirty="0" err="1" smtClean="0"/>
              <a:t>viestinnässä</a:t>
            </a:r>
            <a:endParaRPr lang="en-US" dirty="0" smtClean="0"/>
          </a:p>
          <a:p>
            <a:pPr>
              <a:buFont typeface="Arial" charset="0"/>
              <a:buNone/>
            </a:pPr>
            <a:endParaRPr lang="en-US" dirty="0" smtClean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ESOK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7. Verkoston seminaarit</a:t>
            </a:r>
          </a:p>
        </p:txBody>
      </p:sp>
      <p:sp>
        <p:nvSpPr>
          <p:cNvPr id="23554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smtClean="0"/>
              <a:t>Foorumi tiedon ja kokemusten vaihtamiseen</a:t>
            </a:r>
          </a:p>
          <a:p>
            <a:pPr eaLnBrk="1" hangingPunct="1"/>
            <a:r>
              <a:rPr lang="fi-FI" smtClean="0"/>
              <a:t>Ajankohtaisten teemojen esiin nostaminen</a:t>
            </a:r>
          </a:p>
          <a:p>
            <a:pPr eaLnBrk="1" hangingPunct="1"/>
            <a:r>
              <a:rPr lang="fi-FI" smtClean="0"/>
              <a:t>Järjestetään kerran vuodessa</a:t>
            </a:r>
          </a:p>
          <a:p>
            <a:pPr eaLnBrk="1" hangingPunct="1"/>
            <a:r>
              <a:rPr lang="fi-FI" smtClean="0"/>
              <a:t>Rahoitetaan osallistumismaksuin</a:t>
            </a:r>
          </a:p>
          <a:p>
            <a:pPr eaLnBrk="1" hangingPunct="1"/>
            <a:r>
              <a:rPr lang="fi-FI" smtClean="0"/>
              <a:t>Seuraava seminaari keväällä 2012, paikka avoin?</a:t>
            </a:r>
          </a:p>
          <a:p>
            <a:pPr eaLnBrk="1" hangingPunct="1"/>
            <a:endParaRPr lang="fi-FI" smtClean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ESOK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468</TotalTime>
  <Words>329</Words>
  <Application>Microsoft Office PowerPoint</Application>
  <PresentationFormat>Näytössä katseltava diaesitys (4:3)</PresentationFormat>
  <Paragraphs>62</Paragraphs>
  <Slides>12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3" baseType="lpstr">
      <vt:lpstr>Office-teema</vt:lpstr>
      <vt:lpstr>Korkeakoulujen esteettömyysverkoston tulevaisuuden toimintamalli:   </vt:lpstr>
      <vt:lpstr>1. Esteettömyystyö edistyy</vt:lpstr>
      <vt:lpstr>2. Palautteen toinen ääripää</vt:lpstr>
      <vt:lpstr>     3. Korkeakoulujen odotukset esteettömyyden edistämisestä    </vt:lpstr>
      <vt:lpstr>PowerPoint-esitys</vt:lpstr>
      <vt:lpstr>4. Korkeakoulujen osallistumismahdollisuudet tulevan verkoston jäseninä </vt:lpstr>
      <vt:lpstr>Mitä jatkossa? Ajatuksia verkoston toimintamallista </vt:lpstr>
      <vt:lpstr>6. Viestintä: Bannerista portaaliin</vt:lpstr>
      <vt:lpstr>7. Verkoston seminaarit</vt:lpstr>
      <vt:lpstr>8. KV-YHTEISTYÖ</vt:lpstr>
      <vt:lpstr>VERKOSTON KOORDINOINTI</vt:lpstr>
      <vt:lpstr>KIITOKSET!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Korkeakoulujen esteettömyysverkoston   tulevaisuuden toimintamalli:</dc:title>
  <dc:creator>Otto</dc:creator>
  <cp:lastModifiedBy>Otto</cp:lastModifiedBy>
  <cp:revision>15</cp:revision>
  <dcterms:created xsi:type="dcterms:W3CDTF">2011-01-25T06:09:14Z</dcterms:created>
  <dcterms:modified xsi:type="dcterms:W3CDTF">2011-01-31T09:42:41Z</dcterms:modified>
</cp:coreProperties>
</file>